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audio2.wav" ContentType="audio/x-wav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27" r:id="rId2"/>
  </p:sldMasterIdLst>
  <p:notesMasterIdLst>
    <p:notesMasterId r:id="rId27"/>
  </p:notesMasterIdLst>
  <p:sldIdLst>
    <p:sldId id="578" r:id="rId3"/>
    <p:sldId id="569" r:id="rId4"/>
    <p:sldId id="571" r:id="rId5"/>
    <p:sldId id="385" r:id="rId6"/>
    <p:sldId id="392" r:id="rId7"/>
    <p:sldId id="570" r:id="rId8"/>
    <p:sldId id="376" r:id="rId9"/>
    <p:sldId id="573" r:id="rId10"/>
    <p:sldId id="572" r:id="rId11"/>
    <p:sldId id="395" r:id="rId12"/>
    <p:sldId id="574" r:id="rId13"/>
    <p:sldId id="575" r:id="rId14"/>
    <p:sldId id="576" r:id="rId15"/>
    <p:sldId id="377" r:id="rId16"/>
    <p:sldId id="403" r:id="rId17"/>
    <p:sldId id="577" r:id="rId18"/>
    <p:sldId id="399" r:id="rId19"/>
    <p:sldId id="581" r:id="rId20"/>
    <p:sldId id="400" r:id="rId21"/>
    <p:sldId id="582" r:id="rId22"/>
    <p:sldId id="401" r:id="rId23"/>
    <p:sldId id="583" r:id="rId24"/>
    <p:sldId id="579" r:id="rId25"/>
    <p:sldId id="580" r:id="rId26"/>
  </p:sldIdLst>
  <p:sldSz cx="9144000" cy="5143500" type="screen16x9"/>
  <p:notesSz cx="6858000" cy="9144000"/>
  <p:embeddedFontLst>
    <p:embeddedFont>
      <p:font typeface="楷体" pitchFamily="49" charset="-122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黑体" pitchFamily="49" charset="-122"/>
      <p:regular r:id="rId33"/>
    </p:embeddedFont>
    <p:embeddedFont>
      <p:font typeface="幼圆" pitchFamily="49" charset="-122"/>
      <p:regular r:id="rId34"/>
    </p:embeddedFont>
    <p:embeddedFont>
      <p:font typeface="Cambria Math" pitchFamily="18" charset="0"/>
      <p:regular r:id="rId3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51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81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78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49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3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04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138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927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00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40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68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5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46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44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41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17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91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24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13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39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25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97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22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6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2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1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6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5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4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49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624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28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72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4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321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31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02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25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609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5039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5548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141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451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360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53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046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3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45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44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30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77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8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76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01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96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8527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53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8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21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71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05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80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2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96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5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285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28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4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5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26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26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9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8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正比例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反比例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362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656" r:id="rId40"/>
    <p:sldLayoutId id="2147483657" r:id="rId41"/>
    <p:sldLayoutId id="2147483658" r:id="rId42"/>
    <p:sldLayoutId id="2147483659" r:id="rId43"/>
    <p:sldLayoutId id="2147483660" r:id="rId44"/>
    <p:sldLayoutId id="2147483661" r:id="rId45"/>
    <p:sldLayoutId id="2147483662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079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  <p:sldLayoutId id="2147483764" r:id="rId37"/>
    <p:sldLayoutId id="2147483765" r:id="rId38"/>
    <p:sldLayoutId id="2147483766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3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8.png"/><Relationship Id="rId7" Type="http://schemas.openxmlformats.org/officeDocument/2006/relationships/slide" Target="slide8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5.png"/><Relationship Id="rId4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7.png"/><Relationship Id="rId7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9.png"/><Relationship Id="rId10" Type="http://schemas.openxmlformats.org/officeDocument/2006/relationships/slide" Target="slide1.xml"/><Relationship Id="rId4" Type="http://schemas.openxmlformats.org/officeDocument/2006/relationships/image" Target="../media/image38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slide" Target="slide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slide" Target="slide8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2.wav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6.png"/><Relationship Id="rId10" Type="http://schemas.openxmlformats.org/officeDocument/2006/relationships/slide" Target="slide1.xml"/><Relationship Id="rId4" Type="http://schemas.openxmlformats.org/officeDocument/2006/relationships/image" Target="../media/image45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slide" Target="slide8.xm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slide" Target="slide1.xml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2.wav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0.bin"/><Relationship Id="rId10" Type="http://schemas.openxmlformats.org/officeDocument/2006/relationships/slide" Target="slide1.xml"/><Relationship Id="rId4" Type="http://schemas.openxmlformats.org/officeDocument/2006/relationships/image" Target="../media/image49.png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15.png"/><Relationship Id="rId4" Type="http://schemas.openxmlformats.org/officeDocument/2006/relationships/slide" Target="slid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11" Type="http://schemas.openxmlformats.org/officeDocument/2006/relationships/slide" Target="slide1.xml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png"/><Relationship Id="rId4" Type="http://schemas.openxmlformats.org/officeDocument/2006/relationships/image" Target="../media/image17.wmf"/><Relationship Id="rId9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4.bin"/><Relationship Id="rId7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0.wmf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slide" Target="slide1.xml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png"/><Relationship Id="rId4" Type="http://schemas.openxmlformats.org/officeDocument/2006/relationships/image" Target="../media/image22.wmf"/><Relationship Id="rId9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5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5525" y="1435155"/>
            <a:ext cx="566244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正比例 反比例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85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2E2110F-8109-44E4-A4CE-0F4F3D995CE1}"/>
              </a:ext>
            </a:extLst>
          </p:cNvPr>
          <p:cNvSpPr/>
          <p:nvPr/>
        </p:nvSpPr>
        <p:spPr>
          <a:xfrm>
            <a:off x="2051720" y="555526"/>
            <a:ext cx="6740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图上距离和实际距离的比，叫做这幅图的比例尺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图上距离∶实际距离 ＝ 比例尺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DBA7BDA-4B46-4051-9738-272A7000BACD}"/>
              </a:ext>
            </a:extLst>
          </p:cNvPr>
          <p:cNvSpPr/>
          <p:nvPr/>
        </p:nvSpPr>
        <p:spPr>
          <a:xfrm>
            <a:off x="645030" y="627534"/>
            <a:ext cx="16227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比例尺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="" xmlns:a16="http://schemas.microsoft.com/office/drawing/2014/main" id="{89042961-2B14-43F9-8B94-728049DCB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479" y="1572926"/>
            <a:ext cx="7987042" cy="279902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注意：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(1)比例尺与一般的尺不同，它是一个比，且仅是长度比，不应带有计量单位。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(2)求比例尺时，前、后项的单位长度一定要化成同级单位。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(3)为了计算简便，比例尺的前项或后项，一般应化简成“1”。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（4）比例尺中的前项和后项不能颠倒。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（5）题中没有给出说明时，图上距离一般用厘米做单位。</a:t>
            </a:r>
          </a:p>
        </p:txBody>
      </p:sp>
      <p:sp>
        <p:nvSpPr>
          <p:cNvPr id="15" name="AutoShape 27">
            <a:extLst>
              <a:ext uri="{FF2B5EF4-FFF2-40B4-BE49-F238E27FC236}">
                <a16:creationId xmlns="" xmlns:a16="http://schemas.microsoft.com/office/drawing/2014/main" id="{BDA46468-346F-4405-B7F9-69F504F0E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881" y="1944602"/>
            <a:ext cx="1284583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AutoShape 27">
            <a:extLst>
              <a:ext uri="{FF2B5EF4-FFF2-40B4-BE49-F238E27FC236}">
                <a16:creationId xmlns="" xmlns:a16="http://schemas.microsoft.com/office/drawing/2014/main" id="{34810450-4ACB-4E1D-B12B-7927EB5E9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8398" y="2670030"/>
            <a:ext cx="4603450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AutoShape 27">
            <a:extLst>
              <a:ext uri="{FF2B5EF4-FFF2-40B4-BE49-F238E27FC236}">
                <a16:creationId xmlns="" xmlns:a16="http://schemas.microsoft.com/office/drawing/2014/main" id="{3C8FCD3F-DCA4-4C86-AD21-256FC189C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8567" y="3182278"/>
            <a:ext cx="1428421" cy="370638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664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build="p" animBg="1"/>
      <p:bldP spid="15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3313">
            <a:extLst>
              <a:ext uri="{FF2B5EF4-FFF2-40B4-BE49-F238E27FC236}">
                <a16:creationId xmlns="" xmlns:a16="http://schemas.microsoft.com/office/drawing/2014/main" id="{CD44327A-3693-4940-85D9-07F0A4AEC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843558"/>
            <a:ext cx="76017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写出两个比值都是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的比，并组成比例。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15">
                <a:extLst>
                  <a:ext uri="{FF2B5EF4-FFF2-40B4-BE49-F238E27FC236}">
                    <a16:creationId xmlns="" xmlns:a16="http://schemas.microsoft.com/office/drawing/2014/main" id="{2AFCC270-89B1-4E38-AD3F-AC4C595F71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9672" y="1420139"/>
                <a:ext cx="2341268" cy="58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12∶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𝟑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4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AFCC270-89B1-4E38-AD3F-AC4C595F7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9672" y="1420139"/>
                <a:ext cx="2341268" cy="586314"/>
              </a:xfrm>
              <a:prstGeom prst="rect">
                <a:avLst/>
              </a:prstGeom>
              <a:blipFill rotWithShape="1">
                <a:blip r:embed="rId2"/>
                <a:stretch>
                  <a:fillRect l="-6510" t="-9375" b="-187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15">
                <a:extLst>
                  <a:ext uri="{FF2B5EF4-FFF2-40B4-BE49-F238E27FC236}">
                    <a16:creationId xmlns="" xmlns:a16="http://schemas.microsoft.com/office/drawing/2014/main" id="{DC62207D-68CC-49C0-AD2B-8C950743B5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04451" y="1409372"/>
                <a:ext cx="2347669" cy="58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18∶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0" dirty="0" smtClean="0">
                        <a:latin typeface="楷体" pitchFamily="49" charset="-122"/>
                        <a:ea typeface="楷体" pitchFamily="49" charset="-122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𝟑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5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C62207D-68CC-49C0-AD2B-8C950743B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4451" y="1409372"/>
                <a:ext cx="2347669" cy="586314"/>
              </a:xfrm>
              <a:prstGeom prst="rect">
                <a:avLst/>
              </a:prstGeom>
              <a:blipFill rotWithShape="1">
                <a:blip r:embed="rId3"/>
                <a:stretch>
                  <a:fillRect l="-6234" t="-9375" b="-187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15">
                <a:extLst>
                  <a:ext uri="{FF2B5EF4-FFF2-40B4-BE49-F238E27FC236}">
                    <a16:creationId xmlns="" xmlns:a16="http://schemas.microsoft.com/office/drawing/2014/main" id="{4900DED0-0108-4D33-A8EC-B62DEBE751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9340" y="1995686"/>
                <a:ext cx="2688684" cy="58631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/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12∶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18∶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6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6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900DED0-0108-4D33-A8EC-B62DEBE751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99340" y="1995686"/>
                <a:ext cx="2688684" cy="586314"/>
              </a:xfrm>
              <a:prstGeom prst="rect">
                <a:avLst/>
              </a:prstGeom>
              <a:blipFill rotWithShape="1">
                <a:blip r:embed="rId4"/>
                <a:stretch>
                  <a:fillRect l="-5442" t="-8247" b="-18557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矩形 13313">
            <a:extLst>
              <a:ext uri="{FF2B5EF4-FFF2-40B4-BE49-F238E27FC236}">
                <a16:creationId xmlns="" xmlns:a16="http://schemas.microsoft.com/office/drawing/2014/main" id="{E1C78A49-93E0-433D-8883-EB46B0DDA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2563039"/>
            <a:ext cx="82205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写出一个比例，使它的两个内项的积是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15">
                <a:extLst>
                  <a:ext uri="{FF2B5EF4-FFF2-40B4-BE49-F238E27FC236}">
                    <a16:creationId xmlns="" xmlns:a16="http://schemas.microsoft.com/office/drawing/2014/main" id="{0DEECF3C-87C0-4D6D-9ABB-24CB70A0A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33123" y="3268493"/>
                <a:ext cx="2654901" cy="5334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/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12∶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3∶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0" dirty="0" smtClean="0">
                        <a:latin typeface="楷体" pitchFamily="49" charset="-122"/>
                        <a:ea typeface="楷体" pitchFamily="49" charset="-122"/>
                      </a:rPr>
                      <m:t>1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9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DEECF3C-87C0-4D6D-9ABB-24CB70A0A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33123" y="3268493"/>
                <a:ext cx="2654901" cy="533416"/>
              </a:xfrm>
              <a:prstGeom prst="rect">
                <a:avLst/>
              </a:prstGeom>
              <a:blipFill rotWithShape="1">
                <a:blip r:embed="rId5"/>
                <a:stretch>
                  <a:fillRect l="-5517" t="-10227" b="-2954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15">
            <a:extLst>
              <a:ext uri="{FF2B5EF4-FFF2-40B4-BE49-F238E27FC236}">
                <a16:creationId xmlns="" xmlns:a16="http://schemas.microsoft.com/office/drawing/2014/main" id="{E2C08EA0-7936-46CB-9F03-AB5D0A32F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858" y="3882584"/>
            <a:ext cx="1751453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4×3=12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15">
            <a:extLst>
              <a:ext uri="{FF2B5EF4-FFF2-40B4-BE49-F238E27FC236}">
                <a16:creationId xmlns="" xmlns:a16="http://schemas.microsoft.com/office/drawing/2014/main" id="{400F70CD-F730-4A9D-BEB2-FC4313B7C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8619" y="3882584"/>
            <a:ext cx="1751453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12×1=12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15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29" grpId="0" animBg="1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3313">
            <a:extLst>
              <a:ext uri="{FF2B5EF4-FFF2-40B4-BE49-F238E27FC236}">
                <a16:creationId xmlns="" xmlns:a16="http://schemas.microsoft.com/office/drawing/2014/main" id="{1DF4C26C-2138-4B66-926E-FC092DAEA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11510"/>
            <a:ext cx="8646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a×3=b×5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a∶b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=(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)∶(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9C69EF39-767B-42C9-81B1-47D587998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9786" y="1131590"/>
            <a:ext cx="923902" cy="128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27">
            <a:extLst>
              <a:ext uri="{FF2B5EF4-FFF2-40B4-BE49-F238E27FC236}">
                <a16:creationId xmlns="" xmlns:a16="http://schemas.microsoft.com/office/drawing/2014/main" id="{B2490C3B-483E-46C1-A660-7B2D5E34E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430" y="1347614"/>
            <a:ext cx="4932000" cy="504000"/>
          </a:xfrm>
          <a:prstGeom prst="wedgeRoundRectCallout">
            <a:avLst>
              <a:gd name="adj1" fmla="val -55596"/>
              <a:gd name="adj2" fmla="val 18959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想：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同为外项，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同为内项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870F6019-2FB1-4734-AFDF-74FDE618683C}"/>
                  </a:ext>
                </a:extLst>
              </p:cNvPr>
              <p:cNvSpPr/>
              <p:nvPr/>
            </p:nvSpPr>
            <p:spPr>
              <a:xfrm>
                <a:off x="5580112" y="2208477"/>
                <a:ext cx="504056" cy="85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 defTabSz="685800">
                  <a:lnSpc>
                    <a:spcPct val="110000"/>
                  </a:lnSpc>
                  <a:spcBef>
                    <a:spcPts val="450"/>
                  </a:spcBef>
                  <a:buClr>
                    <a:srgbClr val="BBE0E3"/>
                  </a:buClr>
                  <a:buSzPct val="8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70F6019-2FB1-4734-AFDF-74FDE61868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2208477"/>
                <a:ext cx="504056" cy="8534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6DA1394-FAEC-4A2D-9F5F-91A400405377}"/>
              </a:ext>
            </a:extLst>
          </p:cNvPr>
          <p:cNvSpPr/>
          <p:nvPr/>
        </p:nvSpPr>
        <p:spPr>
          <a:xfrm>
            <a:off x="5796136" y="411510"/>
            <a:ext cx="504056" cy="56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15" name="矩形 13313">
            <a:extLst>
              <a:ext uri="{FF2B5EF4-FFF2-40B4-BE49-F238E27FC236}">
                <a16:creationId xmlns="" xmlns:a16="http://schemas.microsoft.com/office/drawing/2014/main" id="{E985F010-C6D3-4227-A509-764EF3CF0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815" y="2414861"/>
            <a:ext cx="5147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a∶4=0.2∶7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a=(    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C19819F4-E526-41FD-BFF6-BA9ACD135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0068" y="3323800"/>
            <a:ext cx="1087636" cy="119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AutoShape 27">
                <a:extLst>
                  <a:ext uri="{FF2B5EF4-FFF2-40B4-BE49-F238E27FC236}">
                    <a16:creationId xmlns="" xmlns:a16="http://schemas.microsoft.com/office/drawing/2014/main" id="{071BD805-4A66-476D-AC0D-B28D7A47B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1116" y="3147814"/>
                <a:ext cx="2916948" cy="1368152"/>
              </a:xfrm>
              <a:prstGeom prst="wedgeRoundRectCallout">
                <a:avLst>
                  <a:gd name="adj1" fmla="val -61791"/>
                  <a:gd name="adj2" fmla="val 7169"/>
                  <a:gd name="adj3" fmla="val 16667"/>
                </a:avLst>
              </a:prstGeom>
              <a:noFill/>
              <a:ln w="19050">
                <a:solidFill>
                  <a:srgbClr val="3399FF"/>
                </a:solidFill>
                <a:miter lim="800000"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想：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a×7=4×0.5</a:t>
                </a:r>
              </a:p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a×7=2</a:t>
                </a:r>
              </a:p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a=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𝟕</m:t>
                        </m:r>
                      </m:den>
                    </m:f>
                  </m:oMath>
                </a14:m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10000"/>
                  </a:lnSpc>
                  <a:defRPr/>
                </a:pP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AutoShape 2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71BD805-4A66-476D-AC0D-B28D7A47BF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1116" y="3147814"/>
                <a:ext cx="2916948" cy="1368152"/>
              </a:xfrm>
              <a:prstGeom prst="wedgeRoundRectCallout">
                <a:avLst>
                  <a:gd name="adj1" fmla="val -61791"/>
                  <a:gd name="adj2" fmla="val 7169"/>
                  <a:gd name="adj3" fmla="val 16667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 w="19050">
                <a:solidFill>
                  <a:srgbClr val="3399FF"/>
                </a:solidFill>
                <a:miter lim="800000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62880BF-13CE-41EF-8637-D8714ACCDA20}"/>
              </a:ext>
            </a:extLst>
          </p:cNvPr>
          <p:cNvSpPr/>
          <p:nvPr/>
        </p:nvSpPr>
        <p:spPr>
          <a:xfrm>
            <a:off x="7452320" y="428437"/>
            <a:ext cx="504056" cy="56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735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5" grpId="0"/>
      <p:bldP spid="18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F2E09C2-676B-4020-9461-B6F4C2C14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15566"/>
            <a:ext cx="6898741" cy="1481161"/>
          </a:xfrm>
          <a:prstGeom prst="rect">
            <a:avLst/>
          </a:prstGeom>
        </p:spPr>
      </p:pic>
      <p:sp>
        <p:nvSpPr>
          <p:cNvPr id="10" name="矩形 13313">
            <a:extLst>
              <a:ext uri="{FF2B5EF4-FFF2-40B4-BE49-F238E27FC236}">
                <a16:creationId xmlns="" xmlns:a16="http://schemas.microsoft.com/office/drawing/2014/main" id="{2287D544-65AD-4386-A6BF-46CF38211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39502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看图填空。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3313">
            <a:extLst>
              <a:ext uri="{FF2B5EF4-FFF2-40B4-BE49-F238E27FC236}">
                <a16:creationId xmlns="" xmlns:a16="http://schemas.microsoft.com/office/drawing/2014/main" id="{053DE844-C0B1-4526-A276-D9C77E555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2787774"/>
            <a:ext cx="831641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）总价与数量的比是（      ），比值是（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3313">
            <a:extLst>
              <a:ext uri="{FF2B5EF4-FFF2-40B4-BE49-F238E27FC236}">
                <a16:creationId xmlns="" xmlns:a16="http://schemas.microsoft.com/office/drawing/2014/main" id="{DD68B1F6-24D5-4738-8A13-1711CA9F2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400435"/>
            <a:ext cx="775157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）路程与时间的比是（      ），比值是（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865B514-8C68-40BF-A839-2960825B02BC}"/>
              </a:ext>
            </a:extLst>
          </p:cNvPr>
          <p:cNvSpPr/>
          <p:nvPr/>
        </p:nvSpPr>
        <p:spPr>
          <a:xfrm>
            <a:off x="4139952" y="2827685"/>
            <a:ext cx="1091369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12∶3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6754EC8-7238-4180-9C05-523C4E407D96}"/>
              </a:ext>
            </a:extLst>
          </p:cNvPr>
          <p:cNvSpPr/>
          <p:nvPr/>
        </p:nvSpPr>
        <p:spPr>
          <a:xfrm>
            <a:off x="7234326" y="2825864"/>
            <a:ext cx="550351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1541115-DDED-4414-A087-39CA058877EF}"/>
              </a:ext>
            </a:extLst>
          </p:cNvPr>
          <p:cNvSpPr/>
          <p:nvPr/>
        </p:nvSpPr>
        <p:spPr>
          <a:xfrm>
            <a:off x="4200711" y="3363838"/>
            <a:ext cx="1091369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28∶2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0DBC321-814F-4DAC-9BA0-B63687A53770}"/>
              </a:ext>
            </a:extLst>
          </p:cNvPr>
          <p:cNvSpPr/>
          <p:nvPr/>
        </p:nvSpPr>
        <p:spPr>
          <a:xfrm>
            <a:off x="7207395" y="3364494"/>
            <a:ext cx="665801" cy="49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</a:p>
        </p:txBody>
      </p:sp>
      <p:sp>
        <p:nvSpPr>
          <p:cNvPr id="18" name="AutoShape 27">
            <a:extLst>
              <a:ext uri="{FF2B5EF4-FFF2-40B4-BE49-F238E27FC236}">
                <a16:creationId xmlns="" xmlns:a16="http://schemas.microsoft.com/office/drawing/2014/main" id="{5EC92AB8-0035-4D91-BEA2-ADA48FE20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8383" y="2902332"/>
            <a:ext cx="1233697" cy="923700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AutoShape 27">
            <a:extLst>
              <a:ext uri="{FF2B5EF4-FFF2-40B4-BE49-F238E27FC236}">
                <a16:creationId xmlns="" xmlns:a16="http://schemas.microsoft.com/office/drawing/2014/main" id="{6422D069-5BD8-43E6-85E3-C10431B02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256" y="3939902"/>
            <a:ext cx="1172784" cy="426361"/>
          </a:xfrm>
          <a:prstGeom prst="wedgeRoundRectCallout">
            <a:avLst>
              <a:gd name="adj1" fmla="val -253"/>
              <a:gd name="adj2" fmla="val -9083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一个比</a:t>
            </a:r>
          </a:p>
        </p:txBody>
      </p:sp>
      <p:sp>
        <p:nvSpPr>
          <p:cNvPr id="21" name="AutoShape 27">
            <a:extLst>
              <a:ext uri="{FF2B5EF4-FFF2-40B4-BE49-F238E27FC236}">
                <a16:creationId xmlns="" xmlns:a16="http://schemas.microsoft.com/office/drawing/2014/main" id="{17D9282F-250C-4266-9884-832B293CA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6695" y="2859782"/>
            <a:ext cx="1233697" cy="923700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AutoShape 27">
            <a:extLst>
              <a:ext uri="{FF2B5EF4-FFF2-40B4-BE49-F238E27FC236}">
                <a16:creationId xmlns="" xmlns:a16="http://schemas.microsoft.com/office/drawing/2014/main" id="{90F29FC5-8218-4546-8E28-67A8A2767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224" y="3945589"/>
            <a:ext cx="1172784" cy="426361"/>
          </a:xfrm>
          <a:prstGeom prst="wedgeRoundRectCallout">
            <a:avLst>
              <a:gd name="adj1" fmla="val -253"/>
              <a:gd name="adj2" fmla="val -9083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113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 animBg="1"/>
      <p:bldP spid="20" grpId="0" animBg="1"/>
      <p:bldP spid="21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464315" y="483518"/>
            <a:ext cx="8643998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）把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克的糖放入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克水中，糖与糖水的比是（      ）。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）把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克化成最简整数比是（      ），它们的比值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是（      ）。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A×8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B×3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B=(    )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     )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以内的偶数中选出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个数组成一个比例（             ）。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7:9=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）大小两个圆的半径之比是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3:5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。它们直径之比是（      ），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面积之比是（         ）。</a:t>
            </a: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992489" y="2641103"/>
            <a:ext cx="847006" cy="803434"/>
            <a:chOff x="4443252" y="3740056"/>
            <a:chExt cx="847006" cy="803434"/>
          </a:xfrm>
        </p:grpSpPr>
        <p:sp>
          <p:nvSpPr>
            <p:cNvPr id="56" name="Text Box 34"/>
            <p:cNvSpPr txBox="1">
              <a:spLocks noChangeArrowheads="1"/>
            </p:cNvSpPr>
            <p:nvPr/>
          </p:nvSpPr>
          <p:spPr bwMode="auto">
            <a:xfrm>
              <a:off x="4443252" y="3740056"/>
              <a:ext cx="830677" cy="40011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000" b="1" dirty="0">
                  <a:solidFill>
                    <a:srgbClr val="1F497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 ）</a:t>
              </a:r>
              <a:endParaRPr lang="en-US" altLang="zh-CN" sz="2000" b="1" dirty="0">
                <a:solidFill>
                  <a:srgbClr val="1F497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Text Box 35"/>
            <p:cNvSpPr txBox="1">
              <a:spLocks noChangeArrowheads="1"/>
            </p:cNvSpPr>
            <p:nvPr/>
          </p:nvSpPr>
          <p:spPr bwMode="auto">
            <a:xfrm>
              <a:off x="4459581" y="4143380"/>
              <a:ext cx="830677" cy="40011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000" b="1" dirty="0">
                  <a:solidFill>
                    <a:srgbClr val="1F497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 ）</a:t>
              </a:r>
              <a:endParaRPr lang="en-US" altLang="zh-CN" sz="2000" b="1" dirty="0">
                <a:solidFill>
                  <a:srgbClr val="1F497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643438" y="3929066"/>
              <a:ext cx="4427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1F497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</a:t>
              </a:r>
              <a:endParaRPr lang="zh-CN" altLang="en-US" sz="2000" b="1" dirty="0">
                <a:solidFill>
                  <a:srgbClr val="1F497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9" name="Text Box 187"/>
          <p:cNvSpPr txBox="1">
            <a:spLocks noChangeArrowheads="1"/>
          </p:cNvSpPr>
          <p:nvPr/>
        </p:nvSpPr>
        <p:spPr bwMode="auto">
          <a:xfrm>
            <a:off x="6548112" y="573685"/>
            <a:ext cx="1192240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1:6</a:t>
            </a:r>
          </a:p>
        </p:txBody>
      </p:sp>
      <p:sp>
        <p:nvSpPr>
          <p:cNvPr id="60" name="Text Box 188"/>
          <p:cNvSpPr txBox="1">
            <a:spLocks noChangeArrowheads="1"/>
          </p:cNvSpPr>
          <p:nvPr/>
        </p:nvSpPr>
        <p:spPr bwMode="auto">
          <a:xfrm>
            <a:off x="5147382" y="1043101"/>
            <a:ext cx="184626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50:1</a:t>
            </a:r>
          </a:p>
        </p:txBody>
      </p:sp>
      <p:sp>
        <p:nvSpPr>
          <p:cNvPr id="61" name="Text Box 189"/>
          <p:cNvSpPr txBox="1">
            <a:spLocks noChangeArrowheads="1"/>
          </p:cNvSpPr>
          <p:nvPr/>
        </p:nvSpPr>
        <p:spPr bwMode="auto">
          <a:xfrm>
            <a:off x="1887005" y="1491630"/>
            <a:ext cx="812787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50</a:t>
            </a:r>
          </a:p>
        </p:txBody>
      </p:sp>
      <p:sp>
        <p:nvSpPr>
          <p:cNvPr id="62" name="Text Box 191"/>
          <p:cNvSpPr txBox="1">
            <a:spLocks noChangeArrowheads="1"/>
          </p:cNvSpPr>
          <p:nvPr/>
        </p:nvSpPr>
        <p:spPr bwMode="auto">
          <a:xfrm>
            <a:off x="4791444" y="1936458"/>
            <a:ext cx="428628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</a:p>
        </p:txBody>
      </p:sp>
      <p:sp>
        <p:nvSpPr>
          <p:cNvPr id="63" name="Text Box 192"/>
          <p:cNvSpPr txBox="1">
            <a:spLocks noChangeArrowheads="1"/>
          </p:cNvSpPr>
          <p:nvPr/>
        </p:nvSpPr>
        <p:spPr bwMode="auto">
          <a:xfrm>
            <a:off x="5996191" y="1936458"/>
            <a:ext cx="808057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</a:t>
            </a:r>
          </a:p>
        </p:txBody>
      </p:sp>
      <p:sp>
        <p:nvSpPr>
          <p:cNvPr id="64" name="Text Box 193"/>
          <p:cNvSpPr txBox="1">
            <a:spLocks noChangeArrowheads="1"/>
          </p:cNvSpPr>
          <p:nvPr/>
        </p:nvSpPr>
        <p:spPr bwMode="auto">
          <a:xfrm>
            <a:off x="6360173" y="2375319"/>
            <a:ext cx="207170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6:2=12:4</a:t>
            </a:r>
          </a:p>
        </p:txBody>
      </p:sp>
      <p:sp>
        <p:nvSpPr>
          <p:cNvPr id="65" name="Text Box 191"/>
          <p:cNvSpPr txBox="1">
            <a:spLocks noChangeArrowheads="1"/>
          </p:cNvSpPr>
          <p:nvPr/>
        </p:nvSpPr>
        <p:spPr bwMode="auto">
          <a:xfrm>
            <a:off x="2063787" y="2837028"/>
            <a:ext cx="428628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</a:t>
            </a:r>
          </a:p>
        </p:txBody>
      </p:sp>
      <p:sp>
        <p:nvSpPr>
          <p:cNvPr id="66" name="Text Box 191"/>
          <p:cNvSpPr txBox="1">
            <a:spLocks noChangeArrowheads="1"/>
          </p:cNvSpPr>
          <p:nvPr/>
        </p:nvSpPr>
        <p:spPr bwMode="auto">
          <a:xfrm>
            <a:off x="3357554" y="2837028"/>
            <a:ext cx="428628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</a:p>
        </p:txBody>
      </p:sp>
      <p:sp>
        <p:nvSpPr>
          <p:cNvPr id="67" name="Text Box 191"/>
          <p:cNvSpPr txBox="1">
            <a:spLocks noChangeArrowheads="1"/>
          </p:cNvSpPr>
          <p:nvPr/>
        </p:nvSpPr>
        <p:spPr bwMode="auto">
          <a:xfrm>
            <a:off x="4295073" y="3036297"/>
            <a:ext cx="428628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</a:p>
        </p:txBody>
      </p:sp>
      <p:sp>
        <p:nvSpPr>
          <p:cNvPr id="68" name="Text Box 191"/>
          <p:cNvSpPr txBox="1">
            <a:spLocks noChangeArrowheads="1"/>
          </p:cNvSpPr>
          <p:nvPr/>
        </p:nvSpPr>
        <p:spPr bwMode="auto">
          <a:xfrm>
            <a:off x="4274095" y="2630058"/>
            <a:ext cx="428628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</a:t>
            </a:r>
          </a:p>
        </p:txBody>
      </p:sp>
      <p:sp>
        <p:nvSpPr>
          <p:cNvPr id="69" name="Text Box 191"/>
          <p:cNvSpPr txBox="1">
            <a:spLocks noChangeArrowheads="1"/>
          </p:cNvSpPr>
          <p:nvPr/>
        </p:nvSpPr>
        <p:spPr bwMode="auto">
          <a:xfrm>
            <a:off x="6753082" y="3307427"/>
            <a:ext cx="1285884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70" name="Text Box 191"/>
          <p:cNvSpPr txBox="1">
            <a:spLocks noChangeArrowheads="1"/>
          </p:cNvSpPr>
          <p:nvPr/>
        </p:nvSpPr>
        <p:spPr bwMode="auto">
          <a:xfrm>
            <a:off x="2195736" y="3777440"/>
            <a:ext cx="1285884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4784144" y="2717507"/>
            <a:ext cx="2380145" cy="646331"/>
            <a:chOff x="6706489" y="1314113"/>
            <a:chExt cx="2806935" cy="727156"/>
          </a:xfrm>
          <a:noFill/>
        </p:grpSpPr>
        <p:sp>
          <p:nvSpPr>
            <p:cNvPr id="73" name="圆角矩形标注 72"/>
            <p:cNvSpPr/>
            <p:nvPr/>
          </p:nvSpPr>
          <p:spPr>
            <a:xfrm>
              <a:off x="6706489" y="1351842"/>
              <a:ext cx="2783283" cy="616442"/>
            </a:xfrm>
            <a:prstGeom prst="wedgeRoundRectCallout">
              <a:avLst>
                <a:gd name="adj1" fmla="val -58424"/>
                <a:gd name="adj2" fmla="val -17909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6856184" y="1314113"/>
              <a:ext cx="2657240" cy="7271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楷体" pitchFamily="49" charset="-122"/>
                  <a:ea typeface="楷体" pitchFamily="49" charset="-122"/>
                </a:rPr>
                <a:t>运用比、除法和分数之间的关系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61089" y="3758126"/>
            <a:ext cx="1054639" cy="564667"/>
            <a:chOff x="2596655" y="1851670"/>
            <a:chExt cx="2767433" cy="1140953"/>
          </a:xfrm>
        </p:grpSpPr>
        <p:pic>
          <p:nvPicPr>
            <p:cNvPr id="76" name="Picture 8" descr="http://p1.so.qhimgs1.com/bdr/_240_/t01f56f7f7012f84e6d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6655" y="1851670"/>
              <a:ext cx="2767433" cy="1140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矩形 76"/>
            <p:cNvSpPr/>
            <p:nvPr/>
          </p:nvSpPr>
          <p:spPr>
            <a:xfrm>
              <a:off x="2630303" y="1864658"/>
              <a:ext cx="2655060" cy="932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l-GR" altLang="zh-CN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π</a:t>
              </a: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是定值</a:t>
              </a:r>
              <a:endPara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8" name="圆角矩形标注 77"/>
          <p:cNvSpPr/>
          <p:nvPr/>
        </p:nvSpPr>
        <p:spPr>
          <a:xfrm>
            <a:off x="5403674" y="3833261"/>
            <a:ext cx="2083462" cy="302397"/>
          </a:xfrm>
          <a:prstGeom prst="wedgeRoundRectCallout">
            <a:avLst>
              <a:gd name="adj1" fmla="val -37068"/>
              <a:gd name="adj2" fmla="val -79967"/>
              <a:gd name="adj3" fmla="val 16667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直径的比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半径的比</a:t>
            </a:r>
          </a:p>
        </p:txBody>
      </p:sp>
      <p:sp>
        <p:nvSpPr>
          <p:cNvPr id="79" name="矩形标注 78"/>
          <p:cNvSpPr/>
          <p:nvPr/>
        </p:nvSpPr>
        <p:spPr>
          <a:xfrm>
            <a:off x="5148064" y="3356144"/>
            <a:ext cx="1004522" cy="381453"/>
          </a:xfrm>
          <a:prstGeom prst="wedgeRectCallout">
            <a:avLst>
              <a:gd name="adj1" fmla="val 1179"/>
              <a:gd name="adj2" fmla="val 31082"/>
            </a:avLst>
          </a:prstGeom>
          <a:solidFill>
            <a:schemeClr val="accent3">
              <a:lumMod val="40000"/>
              <a:lumOff val="6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0" name="矩形标注 79"/>
          <p:cNvSpPr/>
          <p:nvPr/>
        </p:nvSpPr>
        <p:spPr>
          <a:xfrm>
            <a:off x="558579" y="3777440"/>
            <a:ext cx="978559" cy="381453"/>
          </a:xfrm>
          <a:prstGeom prst="wedgeRectCallout">
            <a:avLst>
              <a:gd name="adj1" fmla="val 1179"/>
              <a:gd name="adj2" fmla="val 31082"/>
            </a:avLst>
          </a:prstGeom>
          <a:solidFill>
            <a:schemeClr val="accent3">
              <a:lumMod val="40000"/>
              <a:lumOff val="6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" name="圆角矩形标注 80"/>
          <p:cNvSpPr/>
          <p:nvPr/>
        </p:nvSpPr>
        <p:spPr>
          <a:xfrm>
            <a:off x="1187624" y="4227934"/>
            <a:ext cx="2933043" cy="302397"/>
          </a:xfrm>
          <a:prstGeom prst="wedgeRoundRectCallout">
            <a:avLst>
              <a:gd name="adj1" fmla="val -37068"/>
              <a:gd name="adj2" fmla="val -79967"/>
              <a:gd name="adj3" fmla="val 16667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面积的比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半径的比的平方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879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8" grpId="0" animBg="1"/>
      <p:bldP spid="79" grpId="0" animBg="1"/>
      <p:bldP spid="80" grpId="0" animBg="1"/>
      <p:bldP spid="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DBD56A91-B590-4705-8117-173103375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82010"/>
            <a:ext cx="811161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一个比例的两个内项都是质数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它们的积是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一个外项是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0.4,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这个比例是多少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Box 4">
                <a:extLst>
                  <a:ext uri="{FF2B5EF4-FFF2-40B4-BE49-F238E27FC236}">
                    <a16:creationId xmlns="" xmlns:a16="http://schemas.microsoft.com/office/drawing/2014/main" id="{E83FBEBF-93EA-49FB-8691-100E9C8FB0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69283" y="1669929"/>
                <a:ext cx="269176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解：设一个外项是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1" i="1" dirty="0"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altLang="zh-CN" sz="2000" b="1" i="1" dirty="0"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9" name="Text Box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83FBEBF-93EA-49FB-8691-100E9C8FB0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69283" y="1669929"/>
                <a:ext cx="269176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2262" t="-10606" r="-1357" b="-2272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Box 6">
                <a:extLst>
                  <a:ext uri="{FF2B5EF4-FFF2-40B4-BE49-F238E27FC236}">
                    <a16:creationId xmlns="" xmlns:a16="http://schemas.microsoft.com/office/drawing/2014/main" id="{48F684B9-33C7-49D8-9341-11F0C9DEFF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2257" y="3035736"/>
                <a:ext cx="96212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1" i="1" dirty="0"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en-US" altLang="zh-CN" sz="2000" b="1" i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＝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25</a:t>
                </a:r>
              </a:p>
            </p:txBody>
          </p:sp>
        </mc:Choice>
        <mc:Fallback>
          <p:sp>
            <p:nvSpPr>
              <p:cNvPr id="10" name="Text Box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8F684B9-33C7-49D8-9341-11F0C9DEF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12257" y="3035736"/>
                <a:ext cx="962123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10606" r="-5696" b="-2272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Box 17">
                <a:extLst>
                  <a:ext uri="{FF2B5EF4-FFF2-40B4-BE49-F238E27FC236}">
                    <a16:creationId xmlns="" xmlns:a16="http://schemas.microsoft.com/office/drawing/2014/main" id="{A9EFBBF5-ED0A-41AD-92D5-B7FB3CD466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1292" y="2577122"/>
                <a:ext cx="180209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000" b="1" i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0.4</a:t>
                </a:r>
                <a:r>
                  <a:rPr lang="en-US" altLang="zh-CN" sz="2000" b="1" dirty="0"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1" i="1" dirty="0"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en-US" altLang="zh-CN" sz="2000" b="1" i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＝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</mc:Choice>
        <mc:Fallback>
          <p:sp>
            <p:nvSpPr>
              <p:cNvPr id="11" name="Text Box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9EFBBF5-ED0A-41AD-92D5-B7FB3CD46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01292" y="2577122"/>
                <a:ext cx="1802096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3378" t="-10769" r="-3378" b="-2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18">
                <a:extLst>
                  <a:ext uri="{FF2B5EF4-FFF2-40B4-BE49-F238E27FC236}">
                    <a16:creationId xmlns="" xmlns:a16="http://schemas.microsoft.com/office/drawing/2014/main" id="{1993AC47-7565-4D92-BCFC-B2AEF0975B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44355" y="2118508"/>
                <a:ext cx="244792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1" i="1" dirty="0"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altLang="zh-CN" sz="2000" b="1" i="1" dirty="0"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：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en-US" altLang="zh-CN" sz="2000" b="1" i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＝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：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0.4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2" name="Text Box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993AC47-7565-4D92-BCFC-B2AEF0975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355" y="2118508"/>
                <a:ext cx="2447925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10769" b="-246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3">
            <a:extLst>
              <a:ext uri="{FF2B5EF4-FFF2-40B4-BE49-F238E27FC236}">
                <a16:creationId xmlns="" xmlns:a16="http://schemas.microsoft.com/office/drawing/2014/main" id="{C821332D-060B-4266-827D-005EC0859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6456" y="1723180"/>
            <a:ext cx="925224" cy="128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>
            <a:extLst>
              <a:ext uri="{FF2B5EF4-FFF2-40B4-BE49-F238E27FC236}">
                <a16:creationId xmlns="" xmlns:a16="http://schemas.microsoft.com/office/drawing/2014/main" id="{87E9A7A7-496E-4992-BD4D-9B214CBAC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666171"/>
            <a:ext cx="2603168" cy="833571"/>
          </a:xfrm>
          <a:prstGeom prst="wedgeRoundRectCallout">
            <a:avLst>
              <a:gd name="adj1" fmla="val -58887"/>
              <a:gd name="adj2" fmla="val 31488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的两个数并且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又是质数的是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="" xmlns:a16="http://schemas.microsoft.com/office/drawing/2014/main" id="{37EB3E80-9B1A-40D1-A771-BFB5B205E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51792"/>
            <a:ext cx="985193" cy="119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AutoShape 27">
            <a:extLst>
              <a:ext uri="{FF2B5EF4-FFF2-40B4-BE49-F238E27FC236}">
                <a16:creationId xmlns="" xmlns:a16="http://schemas.microsoft.com/office/drawing/2014/main" id="{D3CEF5C1-0CBE-4199-B9C7-C19F9DBDE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44" y="3723878"/>
            <a:ext cx="4536504" cy="427803"/>
          </a:xfrm>
          <a:prstGeom prst="wedgeRoundRectCallout">
            <a:avLst>
              <a:gd name="adj1" fmla="val 54211"/>
              <a:gd name="adj2" fmla="val -33475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这个比例式是：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∶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2=5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∶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0.4</a:t>
            </a:r>
            <a:endParaRPr lang="zh-CN" altLang="en-US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31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  <p:bldP spid="12" grpId="0" autoUpdateAnimBg="0"/>
      <p:bldP spid="18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DBD56A91-B590-4705-8117-173103375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76093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用一辆汽车运送一批货物，请完成下表。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7EDE6B31-2B18-4700-B9CF-0086FCDA9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110289"/>
              </p:ext>
            </p:extLst>
          </p:nvPr>
        </p:nvGraphicFramePr>
        <p:xfrm>
          <a:off x="1327132" y="1059582"/>
          <a:ext cx="64132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7415">
                  <a:extLst>
                    <a:ext uri="{9D8B030D-6E8A-4147-A177-3AD203B41FA5}">
                      <a16:colId xmlns="" xmlns:a16="http://schemas.microsoft.com/office/drawing/2014/main" val="3944978783"/>
                    </a:ext>
                  </a:extLst>
                </a:gridCol>
                <a:gridCol w="925161">
                  <a:extLst>
                    <a:ext uri="{9D8B030D-6E8A-4147-A177-3AD203B41FA5}">
                      <a16:colId xmlns="" xmlns:a16="http://schemas.microsoft.com/office/drawing/2014/main" val="1567718964"/>
                    </a:ext>
                  </a:extLst>
                </a:gridCol>
                <a:gridCol w="925161">
                  <a:extLst>
                    <a:ext uri="{9D8B030D-6E8A-4147-A177-3AD203B41FA5}">
                      <a16:colId xmlns="" xmlns:a16="http://schemas.microsoft.com/office/drawing/2014/main" val="3961143793"/>
                    </a:ext>
                  </a:extLst>
                </a:gridCol>
                <a:gridCol w="925161">
                  <a:extLst>
                    <a:ext uri="{9D8B030D-6E8A-4147-A177-3AD203B41FA5}">
                      <a16:colId xmlns="" xmlns:a16="http://schemas.microsoft.com/office/drawing/2014/main" val="3511048880"/>
                    </a:ext>
                  </a:extLst>
                </a:gridCol>
                <a:gridCol w="925161">
                  <a:extLst>
                    <a:ext uri="{9D8B030D-6E8A-4147-A177-3AD203B41FA5}">
                      <a16:colId xmlns="" xmlns:a16="http://schemas.microsoft.com/office/drawing/2014/main" val="1798587368"/>
                    </a:ext>
                  </a:extLst>
                </a:gridCol>
                <a:gridCol w="925161">
                  <a:extLst>
                    <a:ext uri="{9D8B030D-6E8A-4147-A177-3AD203B41FA5}">
                      <a16:colId xmlns="" xmlns:a16="http://schemas.microsoft.com/office/drawing/2014/main" val="1736163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载重（吨）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612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运输的次数（次）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0088306"/>
                  </a:ext>
                </a:extLst>
              </a:tr>
            </a:tbl>
          </a:graphicData>
        </a:graphic>
      </p:graphicFrame>
      <p:sp>
        <p:nvSpPr>
          <p:cNvPr id="23" name="Text Box 3">
            <a:extLst>
              <a:ext uri="{FF2B5EF4-FFF2-40B4-BE49-F238E27FC236}">
                <a16:creationId xmlns="" xmlns:a16="http://schemas.microsoft.com/office/drawing/2014/main" id="{93DEF741-5D5D-4099-BAA7-8E60F1263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144" y="2260839"/>
            <a:ext cx="84737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）运的货物质量一定，汽车载重的吨数和运的次数成什么比例？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3">
            <a:extLst>
              <a:ext uri="{FF2B5EF4-FFF2-40B4-BE49-F238E27FC236}">
                <a16:creationId xmlns="" xmlns:a16="http://schemas.microsoft.com/office/drawing/2014/main" id="{7A415ECA-B241-4BB6-9A2E-EBF1000FE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694261"/>
            <a:ext cx="84737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）如果用载重为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吨的大货车运这批货物，几次可以运完？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FFF40F4D-14BE-4345-B0E9-6F61A74F779F}"/>
              </a:ext>
            </a:extLst>
          </p:cNvPr>
          <p:cNvSpPr/>
          <p:nvPr/>
        </p:nvSpPr>
        <p:spPr>
          <a:xfrm>
            <a:off x="5287572" y="1583825"/>
            <a:ext cx="504056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C73ECE6-FECD-40ED-847E-4AE3D83AED7A}"/>
              </a:ext>
            </a:extLst>
          </p:cNvPr>
          <p:cNvSpPr/>
          <p:nvPr/>
        </p:nvSpPr>
        <p:spPr>
          <a:xfrm>
            <a:off x="6116893" y="1594239"/>
            <a:ext cx="504056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85121CF-90F9-4E0E-B353-E04D876BD927}"/>
              </a:ext>
            </a:extLst>
          </p:cNvPr>
          <p:cNvSpPr/>
          <p:nvPr/>
        </p:nvSpPr>
        <p:spPr>
          <a:xfrm>
            <a:off x="7087772" y="1606156"/>
            <a:ext cx="504056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28" name="Text Box 3">
            <a:extLst>
              <a:ext uri="{FF2B5EF4-FFF2-40B4-BE49-F238E27FC236}">
                <a16:creationId xmlns="" xmlns:a16="http://schemas.microsoft.com/office/drawing/2014/main" id="{D9811217-A1FE-4E4F-840E-087F11052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2748865"/>
            <a:ext cx="4608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答：运的货物质量一定，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汽车</a:t>
            </a:r>
            <a:endParaRPr lang="en-US" altLang="zh-CN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载重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的吨数和运的次数成反比例。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15">
            <a:extLst>
              <a:ext uri="{FF2B5EF4-FFF2-40B4-BE49-F238E27FC236}">
                <a16:creationId xmlns="" xmlns:a16="http://schemas.microsoft.com/office/drawing/2014/main" id="{ABCC1332-808A-4079-A1E0-F2E33006D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931790"/>
            <a:ext cx="1984624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4×30=120        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15">
            <a:extLst>
              <a:ext uri="{FF2B5EF4-FFF2-40B4-BE49-F238E27FC236}">
                <a16:creationId xmlns="" xmlns:a16="http://schemas.microsoft.com/office/drawing/2014/main" id="{6F00C58C-10CB-4C0D-AF9E-1E5B9FE55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199" y="2931790"/>
            <a:ext cx="2180841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6×20=120        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15">
            <a:extLst>
              <a:ext uri="{FF2B5EF4-FFF2-40B4-BE49-F238E27FC236}">
                <a16:creationId xmlns="" xmlns:a16="http://schemas.microsoft.com/office/drawing/2014/main" id="{16803332-F89A-4A4E-BCBB-59DFAC916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0236" y="4219542"/>
            <a:ext cx="201034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120÷30=4        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 Box 3">
            <a:extLst>
              <a:ext uri="{FF2B5EF4-FFF2-40B4-BE49-F238E27FC236}">
                <a16:creationId xmlns="" xmlns:a16="http://schemas.microsoft.com/office/drawing/2014/main" id="{99B3282E-DB34-47B4-9F79-50A8A66B4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896" y="4204472"/>
            <a:ext cx="31683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次可以运完。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919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0" y="267494"/>
            <a:ext cx="7054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34D9F2F7-8BA2-46B7-B844-AD9466D447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568" y="771550"/>
                <a:ext cx="8136904" cy="954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(1)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王师傅加工一批机器零件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,4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分钟加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个。照这样计算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,8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分钟加工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个。</a:t>
                </a:r>
              </a:p>
            </p:txBody>
          </p:sp>
        </mc:Choice>
        <mc:Fallback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4D9F2F7-8BA2-46B7-B844-AD9466D44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771550"/>
                <a:ext cx="8136904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498" t="-6410" b="-160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D8BE20BB-79E1-4ACD-8092-226BBAF09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049691"/>
            <a:ext cx="71046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每分钟加工零件的数量一定，加工总量和加工时间成正比例。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文本框 65537">
                <a:extLst>
                  <a:ext uri="{FF2B5EF4-FFF2-40B4-BE49-F238E27FC236}">
                    <a16:creationId xmlns="" xmlns:a16="http://schemas.microsoft.com/office/drawing/2014/main" id="{D715AD00-BE3D-4C15-99D9-5878215CE9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88224" y="3147814"/>
                <a:ext cx="2351928" cy="80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𝟔𝟎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b="1" i="1" dirty="0"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a:rPr lang="en-US" altLang="zh-CN" sz="32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8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715AD00-BE3D-4C15-99D9-5878215CE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8224" y="3147814"/>
                <a:ext cx="2351928" cy="801310"/>
              </a:xfrm>
              <a:prstGeom prst="rect">
                <a:avLst/>
              </a:prstGeom>
              <a:blipFill rotWithShape="1">
                <a:blip r:embed="rId4"/>
                <a:stretch>
                  <a:fillRect t="-758" b="-60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185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0" y="267494"/>
            <a:ext cx="7054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46">
                <a:extLst>
                  <a:ext uri="{FF2B5EF4-FFF2-40B4-BE49-F238E27FC236}">
                    <a16:creationId xmlns="" xmlns:a16="http://schemas.microsoft.com/office/drawing/2014/main" id="{6A5EA947-1B26-4A7E-8319-8C35EF185E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355" y="843558"/>
                <a:ext cx="7697061" cy="1384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）王师傅加工一批机器零件，每小时加工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个，要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小时完成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;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如果每小时加工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个，要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小时完成。</a:t>
                </a:r>
              </a:p>
            </p:txBody>
          </p:sp>
        </mc:Choice>
        <mc:Fallback>
          <p:sp>
            <p:nvSpPr>
              <p:cNvPr id="4" name="文本框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A5EA947-1B26-4A7E-8319-8C35EF185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355" y="843558"/>
                <a:ext cx="7697061" cy="1384995"/>
              </a:xfrm>
              <a:prstGeom prst="rect">
                <a:avLst/>
              </a:prstGeom>
              <a:blipFill rotWithShape="1">
                <a:blip r:embed="rId3"/>
                <a:stretch>
                  <a:fillRect l="-1664" t="-4386" b="-109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8">
            <a:extLst>
              <a:ext uri="{FF2B5EF4-FFF2-40B4-BE49-F238E27FC236}">
                <a16:creationId xmlns="" xmlns:a16="http://schemas.microsoft.com/office/drawing/2014/main" id="{5992F070-E1D8-4870-BAAB-C0967B277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499742"/>
            <a:ext cx="71046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加工总量一定，每分钟加工零件的数量和加工时间成反比例。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65537">
                <a:extLst>
                  <a:ext uri="{FF2B5EF4-FFF2-40B4-BE49-F238E27FC236}">
                    <a16:creationId xmlns="" xmlns:a16="http://schemas.microsoft.com/office/drawing/2014/main" id="{A9CE6DEE-5840-4029-8737-47C438D4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3727" y="3507854"/>
                <a:ext cx="311040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8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　　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60×8=80</a:t>
                </a:r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6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9CE6DEE-5840-4029-8737-47C438D4FF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3727" y="3507854"/>
                <a:ext cx="3110401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5116" b="-279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69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0" y="267494"/>
            <a:ext cx="6713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D8BE20BB-79E1-4ACD-8092-226BBAF09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682" y="2481739"/>
            <a:ext cx="730572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黄沙总量一定，每天运的吨数和车辆的数量成正比例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文本框 65537">
                <a:extLst>
                  <a:ext uri="{FF2B5EF4-FFF2-40B4-BE49-F238E27FC236}">
                    <a16:creationId xmlns="" xmlns:a16="http://schemas.microsoft.com/office/drawing/2014/main" id="{D715AD00-BE3D-4C15-99D9-5878215CE9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88224" y="3363838"/>
                <a:ext cx="1343816" cy="801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𝟖𝟒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32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b="1" i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32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8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715AD00-BE3D-4C15-99D9-5878215CE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8224" y="3363838"/>
                <a:ext cx="1343816" cy="801758"/>
              </a:xfrm>
              <a:prstGeom prst="rect">
                <a:avLst/>
              </a:prstGeom>
              <a:blipFill rotWithShape="1">
                <a:blip r:embed="rId4"/>
                <a:stretch>
                  <a:fillRect b="-106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CD7F0969-E785-4089-B65A-2460593B8315}"/>
                  </a:ext>
                </a:extLst>
              </p:cNvPr>
              <p:cNvSpPr/>
              <p:nvPr/>
            </p:nvSpPr>
            <p:spPr>
              <a:xfrm>
                <a:off x="589054" y="771550"/>
                <a:ext cx="751133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）运一批黄沙，计划用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辆车运，每天可运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84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吨，由于工程任务紧迫，实际运送时，同样的车增加到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辆，现在每天可运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吨。</a:t>
                </a: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D7F0969-E785-4089-B65A-2460593B83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54" y="771550"/>
                <a:ext cx="7511338" cy="1384995"/>
              </a:xfrm>
              <a:prstGeom prst="rect">
                <a:avLst/>
              </a:prstGeom>
              <a:blipFill rotWithShape="1">
                <a:blip r:embed="rId5"/>
                <a:stretch>
                  <a:fillRect l="-1705" t="-4405" b="-105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对象 17">
            <a:extLst>
              <a:ext uri="{FF2B5EF4-FFF2-40B4-BE49-F238E27FC236}">
                <a16:creationId xmlns="" xmlns:a16="http://schemas.microsoft.com/office/drawing/2014/main" id="{2A1E871A-C6F8-4C38-BBCE-E45659D8D62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352908" y="-401258"/>
          <a:ext cx="868362" cy="10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r:id="rId6" imgW="393359" imgH="253780" progId="Equation.3">
                  <p:embed/>
                </p:oleObj>
              </mc:Choice>
              <mc:Fallback>
                <p:oleObj r:id="rId6" imgW="393359" imgH="253780" progId="Equation.3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="" xmlns:a16="http://schemas.microsoft.com/office/drawing/2014/main" id="{2A1E871A-C6F8-4C38-BBCE-E45659D8D62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2908" y="-401258"/>
                        <a:ext cx="868362" cy="103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AutoShape 27">
            <a:extLst>
              <a:ext uri="{FF2B5EF4-FFF2-40B4-BE49-F238E27FC236}">
                <a16:creationId xmlns="" xmlns:a16="http://schemas.microsoft.com/office/drawing/2014/main" id="{E10EE299-B87F-4366-B885-B1E4A25EC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1635646"/>
            <a:ext cx="1800200" cy="432048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015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8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="" xmlns:a16="http://schemas.microsoft.com/office/drawing/2014/main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15" y="483518"/>
            <a:ext cx="8000197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   从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的因数中选出四个数组成比例，请写出三组。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="" xmlns:a16="http://schemas.microsoft.com/office/drawing/2014/main" id="{FC04C6BE-ACFF-4E5D-B2CE-2828CD756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1419622"/>
            <a:ext cx="6374428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的因数：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9" name="Picture 3">
            <a:extLst>
              <a:ext uri="{FF2B5EF4-FFF2-40B4-BE49-F238E27FC236}">
                <a16:creationId xmlns="" xmlns:a16="http://schemas.microsoft.com/office/drawing/2014/main" id="{4BB561FD-39B5-44AA-95AD-F423349C4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058" y="1990237"/>
            <a:ext cx="850020" cy="130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D94ACAD4-32AD-46D5-9C39-6AFA7437C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592741"/>
            <a:ext cx="1040753" cy="125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对话气泡: 圆角矩形 2">
            <a:extLst>
              <a:ext uri="{FF2B5EF4-FFF2-40B4-BE49-F238E27FC236}">
                <a16:creationId xmlns="" xmlns:a16="http://schemas.microsoft.com/office/drawing/2014/main" id="{70C22E09-4D11-46B1-AE8D-6AB097DF4C3F}"/>
              </a:ext>
            </a:extLst>
          </p:cNvPr>
          <p:cNvSpPr/>
          <p:nvPr/>
        </p:nvSpPr>
        <p:spPr>
          <a:xfrm>
            <a:off x="1619672" y="1923678"/>
            <a:ext cx="3600000" cy="612000"/>
          </a:xfrm>
          <a:prstGeom prst="wedgeRoundRectCallout">
            <a:avLst>
              <a:gd name="adj1" fmla="val -56743"/>
              <a:gd name="adj2" fmla="val 43721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两个内项的积等于两个外项的积，可以这样写比例：</a:t>
            </a:r>
          </a:p>
        </p:txBody>
      </p:sp>
      <p:sp>
        <p:nvSpPr>
          <p:cNvPr id="31" name="TextBox 15">
            <a:extLst>
              <a:ext uri="{FF2B5EF4-FFF2-40B4-BE49-F238E27FC236}">
                <a16:creationId xmlns="" xmlns:a16="http://schemas.microsoft.com/office/drawing/2014/main" id="{01B524D6-BB55-4226-B1D1-52FA31F0C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462" y="2571750"/>
            <a:ext cx="172819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1×24=2×12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15">
            <a:extLst>
              <a:ext uri="{FF2B5EF4-FFF2-40B4-BE49-F238E27FC236}">
                <a16:creationId xmlns="" xmlns:a16="http://schemas.microsoft.com/office/drawing/2014/main" id="{1D4D9217-7E78-458E-8950-C18902152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115" y="2977310"/>
            <a:ext cx="172819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1∶2=12∶24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15">
            <a:extLst>
              <a:ext uri="{FF2B5EF4-FFF2-40B4-BE49-F238E27FC236}">
                <a16:creationId xmlns="" xmlns:a16="http://schemas.microsoft.com/office/drawing/2014/main" id="{01161271-CDEF-451B-8A86-45C0C72DF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9758" y="3355810"/>
            <a:ext cx="172819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1∶12=2∶24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E8E6CDDC-E6EA-438D-8CEF-BBC7CA322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8125" y="3725064"/>
            <a:ext cx="174290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2∶1=24∶12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15">
            <a:extLst>
              <a:ext uri="{FF2B5EF4-FFF2-40B4-BE49-F238E27FC236}">
                <a16:creationId xmlns="" xmlns:a16="http://schemas.microsoft.com/office/drawing/2014/main" id="{DF0ED456-18F9-4382-85EE-B3C2F3614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9758" y="4122049"/>
            <a:ext cx="174290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2∶24=1∶12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对话气泡: 圆角矩形 36">
            <a:extLst>
              <a:ext uri="{FF2B5EF4-FFF2-40B4-BE49-F238E27FC236}">
                <a16:creationId xmlns="" xmlns:a16="http://schemas.microsoft.com/office/drawing/2014/main" id="{B2FBC1CD-1071-49A4-A081-F5DC0A72A69F}"/>
              </a:ext>
            </a:extLst>
          </p:cNvPr>
          <p:cNvSpPr/>
          <p:nvPr/>
        </p:nvSpPr>
        <p:spPr>
          <a:xfrm>
            <a:off x="3942790" y="2558014"/>
            <a:ext cx="3600000" cy="648000"/>
          </a:xfrm>
          <a:prstGeom prst="wedgeRoundRectCallout">
            <a:avLst>
              <a:gd name="adj1" fmla="val 56509"/>
              <a:gd name="adj2" fmla="val 45041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因为比值相等的两个比可以组成一个比例，我这样写比例：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15">
                <a:extLst>
                  <a:ext uri="{FF2B5EF4-FFF2-40B4-BE49-F238E27FC236}">
                    <a16:creationId xmlns="" xmlns:a16="http://schemas.microsoft.com/office/drawing/2014/main" id="{094679D9-D6F6-4CAD-B178-AA4C55D26F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3968" y="3113155"/>
                <a:ext cx="1728192" cy="62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2=</m:t>
                    </m:r>
                    <m:f>
                      <m:fPr>
                        <m:ctrlPr>
                          <a:rPr lang="en-US" altLang="zh-CN" sz="2100" b="1" i="1" smtClean="0"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38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94679D9-D6F6-4CAD-B178-AA4C55D26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3968" y="3113155"/>
                <a:ext cx="1728192" cy="627479"/>
              </a:xfrm>
              <a:prstGeom prst="rect">
                <a:avLst/>
              </a:prstGeom>
              <a:blipFill rotWithShape="1">
                <a:blip r:embed="rId4"/>
                <a:stretch>
                  <a:fillRect l="-5300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15">
                <a:extLst>
                  <a:ext uri="{FF2B5EF4-FFF2-40B4-BE49-F238E27FC236}">
                    <a16:creationId xmlns="" xmlns:a16="http://schemas.microsoft.com/office/drawing/2014/main" id="{59DC6C02-8997-4C6F-8C53-82C3D722BC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3968" y="3560182"/>
                <a:ext cx="1728192" cy="62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4∶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  <m:f>
                      <m:fPr>
                        <m:ctrlPr>
                          <a:rPr lang="en-US" altLang="zh-CN" sz="2100" b="1" i="1" smtClean="0"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39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9DC6C02-8997-4C6F-8C53-82C3D722B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3968" y="3560182"/>
                <a:ext cx="1728192" cy="627479"/>
              </a:xfrm>
              <a:prstGeom prst="rect">
                <a:avLst/>
              </a:prstGeom>
              <a:blipFill rotWithShape="1">
                <a:blip r:embed="rId5"/>
                <a:stretch>
                  <a:fillRect l="-5300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15">
                <a:extLst>
                  <a:ext uri="{FF2B5EF4-FFF2-40B4-BE49-F238E27FC236}">
                    <a16:creationId xmlns="" xmlns:a16="http://schemas.microsoft.com/office/drawing/2014/main" id="{F06F1706-86CA-4AF5-ADD9-5ACEC10FCF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6759" y="4116150"/>
                <a:ext cx="1728192" cy="457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2=4∶8</m:t>
                    </m:r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0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06F1706-86CA-4AF5-ADD9-5ACEC10FC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6759" y="4116150"/>
                <a:ext cx="1728192" cy="457048"/>
              </a:xfrm>
              <a:prstGeom prst="rect">
                <a:avLst/>
              </a:prstGeom>
              <a:blipFill rotWithShape="1">
                <a:blip r:embed="rId6"/>
                <a:stretch>
                  <a:fillRect l="-5300" t="-9333" b="-14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15">
                <a:extLst>
                  <a:ext uri="{FF2B5EF4-FFF2-40B4-BE49-F238E27FC236}">
                    <a16:creationId xmlns="" xmlns:a16="http://schemas.microsoft.com/office/drawing/2014/main" id="{3D4A616A-AFB1-4C63-8E79-A62D53DF84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8693" y="3113154"/>
                <a:ext cx="1728192" cy="62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  <m:f>
                      <m:fPr>
                        <m:ctrlPr>
                          <a:rPr lang="en-US" altLang="zh-CN" sz="2100" b="1" i="1" smtClean="0"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5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D4A616A-AFB1-4C63-8E79-A62D53DF8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8693" y="3113154"/>
                <a:ext cx="1728192" cy="627479"/>
              </a:xfrm>
              <a:prstGeom prst="rect">
                <a:avLst/>
              </a:prstGeom>
              <a:blipFill rotWithShape="1">
                <a:blip r:embed="rId7"/>
                <a:stretch>
                  <a:fillRect l="-5282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15">
                <a:extLst>
                  <a:ext uri="{FF2B5EF4-FFF2-40B4-BE49-F238E27FC236}">
                    <a16:creationId xmlns="" xmlns:a16="http://schemas.microsoft.com/office/drawing/2014/main" id="{6598AE02-44F9-4C54-B776-D76E8E1E74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6759" y="3536615"/>
                <a:ext cx="1728192" cy="62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3∶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=</m:t>
                    </m:r>
                    <m:f>
                      <m:fPr>
                        <m:ctrlPr>
                          <a:rPr lang="en-US" altLang="zh-CN" sz="2100" b="1" i="1" smtClean="0"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6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598AE02-44F9-4C54-B776-D76E8E1E7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6759" y="3536615"/>
                <a:ext cx="1728192" cy="627479"/>
              </a:xfrm>
              <a:prstGeom prst="rect">
                <a:avLst/>
              </a:prstGeom>
              <a:blipFill rotWithShape="1">
                <a:blip r:embed="rId8"/>
                <a:stretch>
                  <a:fillRect l="-5300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15">
                <a:extLst>
                  <a:ext uri="{FF2B5EF4-FFF2-40B4-BE49-F238E27FC236}">
                    <a16:creationId xmlns="" xmlns:a16="http://schemas.microsoft.com/office/drawing/2014/main" id="{F310F401-958F-47C4-A533-CB1A5F817A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7617" y="4132579"/>
                <a:ext cx="1728192" cy="457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2=</m:t>
                    </m:r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∶</m:t>
                    </m:r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7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310F401-958F-47C4-A533-CB1A5F817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7617" y="4132579"/>
                <a:ext cx="1728192" cy="457048"/>
              </a:xfrm>
              <a:prstGeom prst="rect">
                <a:avLst/>
              </a:prstGeom>
              <a:blipFill rotWithShape="1">
                <a:blip r:embed="rId9"/>
                <a:stretch>
                  <a:fillRect l="-5654" t="-9333" b="-14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15">
                <a:extLst>
                  <a:ext uri="{FF2B5EF4-FFF2-40B4-BE49-F238E27FC236}">
                    <a16:creationId xmlns="" xmlns:a16="http://schemas.microsoft.com/office/drawing/2014/main" id="{FBF634CE-FF69-41F1-BE22-C15BA9EC8F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5475" y="4516135"/>
                <a:ext cx="1728192" cy="457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=4∶8</m:t>
                    </m:r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8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BF634CE-FF69-41F1-BE22-C15BA9EC8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15475" y="4516135"/>
                <a:ext cx="1728192" cy="457048"/>
              </a:xfrm>
              <a:prstGeom prst="rect">
                <a:avLst/>
              </a:prstGeom>
              <a:blipFill rotWithShape="1">
                <a:blip r:embed="rId10"/>
                <a:stretch>
                  <a:fillRect l="-5654" t="-9333" b="-14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15">
                <a:extLst>
                  <a:ext uri="{FF2B5EF4-FFF2-40B4-BE49-F238E27FC236}">
                    <a16:creationId xmlns="" xmlns:a16="http://schemas.microsoft.com/office/drawing/2014/main" id="{CBC5D593-AE59-4CD3-86A2-BE6C94B298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6759" y="4478094"/>
                <a:ext cx="1728192" cy="457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3∶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 b="1" i="0" dirty="0" smtClean="0">
                        <a:latin typeface="楷体" pitchFamily="49" charset="-122"/>
                        <a:ea typeface="楷体" pitchFamily="49" charset="-122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100" b="1" dirty="0">
                        <a:latin typeface="楷体" pitchFamily="49" charset="-122"/>
                        <a:ea typeface="楷体" pitchFamily="49" charset="-122"/>
                      </a:rPr>
                      <m:t>=4∶8</m:t>
                    </m:r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9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BC5D593-AE59-4CD3-86A2-BE6C94B29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6759" y="4478094"/>
                <a:ext cx="1728192" cy="457048"/>
              </a:xfrm>
              <a:prstGeom prst="rect">
                <a:avLst/>
              </a:prstGeom>
              <a:blipFill rotWithShape="1">
                <a:blip r:embed="rId11"/>
                <a:stretch>
                  <a:fillRect l="-5300" t="-9333" b="-14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2" name="文本框 26">
              <a:hlinkClick r:id="rId1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718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 animBg="1"/>
      <p:bldP spid="31" grpId="0"/>
      <p:bldP spid="33" grpId="0"/>
      <p:bldP spid="34" grpId="0"/>
      <p:bldP spid="35" grpId="0"/>
      <p:bldP spid="36" grpId="0"/>
      <p:bldP spid="37" grpId="0" animBg="1"/>
      <p:bldP spid="38" grpId="0"/>
      <p:bldP spid="39" grpId="0"/>
      <p:bldP spid="40" grpId="0"/>
      <p:bldP spid="45" grpId="0"/>
      <p:bldP spid="46" grpId="0"/>
      <p:bldP spid="47" grpId="0"/>
      <p:bldP spid="48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0" y="267494"/>
            <a:ext cx="6713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FA01DA8C-DBF6-47E4-A730-A2978699A90B}"/>
                  </a:ext>
                </a:extLst>
              </p:cNvPr>
              <p:cNvSpPr/>
              <p:nvPr/>
            </p:nvSpPr>
            <p:spPr>
              <a:xfrm>
                <a:off x="539552" y="843558"/>
                <a:ext cx="820891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）运一批黄沙，计划用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辆车运，每天可运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84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吨，由于工程任务紧迫，实际运送时，同样的车增加了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辆，现在每天可运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吨。</a:t>
                </a:r>
              </a:p>
            </p:txBody>
          </p:sp>
        </mc:Choice>
        <mc:Fallback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A01DA8C-DBF6-47E4-A730-A2978699A9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43558"/>
                <a:ext cx="8208912" cy="1384995"/>
              </a:xfrm>
              <a:prstGeom prst="rect">
                <a:avLst/>
              </a:prstGeom>
              <a:blipFill rotWithShape="1">
                <a:blip r:embed="rId3"/>
                <a:stretch>
                  <a:fillRect l="-1560" t="-4386" r="-3863" b="-100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7">
            <a:extLst>
              <a:ext uri="{FF2B5EF4-FFF2-40B4-BE49-F238E27FC236}">
                <a16:creationId xmlns="" xmlns:a16="http://schemas.microsoft.com/office/drawing/2014/main" id="{A040199B-548B-4814-83E0-AD4FD1F0E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5938" y="1419622"/>
            <a:ext cx="1096502" cy="33111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AutoShape 27">
            <a:extLst>
              <a:ext uri="{FF2B5EF4-FFF2-40B4-BE49-F238E27FC236}">
                <a16:creationId xmlns="" xmlns:a16="http://schemas.microsoft.com/office/drawing/2014/main" id="{E8C148DC-87AD-4340-8221-517A3A082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143" y="1923678"/>
            <a:ext cx="2631281" cy="400110"/>
          </a:xfrm>
          <a:prstGeom prst="wedgeRoundRectCallout">
            <a:avLst>
              <a:gd name="adj1" fmla="val 34481"/>
              <a:gd name="adj2" fmla="val -105785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增加到和增加了不同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3">
            <a:extLst>
              <a:ext uri="{FF2B5EF4-FFF2-40B4-BE49-F238E27FC236}">
                <a16:creationId xmlns="" xmlns:a16="http://schemas.microsoft.com/office/drawing/2014/main" id="{D7D9159B-7FED-4354-A564-E9AD621F0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643758"/>
            <a:ext cx="69127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黄沙总量一定，每天运的吨数和车辆的数量成正比例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5537">
                <a:extLst>
                  <a:ext uri="{FF2B5EF4-FFF2-40B4-BE49-F238E27FC236}">
                    <a16:creationId xmlns="" xmlns:a16="http://schemas.microsoft.com/office/drawing/2014/main" id="{D1075FC9-5535-4AB5-A330-0DBFEFDA15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7864" y="3507854"/>
                <a:ext cx="2639960" cy="801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𝟖𝟒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32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b="1" i="1" dirty="0"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𝟏𝟐</m:t>
                        </m:r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+</m:t>
                        </m:r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𝟕</m:t>
                        </m:r>
                      </m:den>
                    </m:f>
                  </m:oMath>
                </a14:m>
                <a:endParaRPr lang="zh-CN" altLang="en-US" sz="32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7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1075FC9-5535-4AB5-A330-0DBFEFDA1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7864" y="3507854"/>
                <a:ext cx="2639960" cy="801758"/>
              </a:xfrm>
              <a:prstGeom prst="rect">
                <a:avLst/>
              </a:prstGeom>
              <a:blipFill rotWithShape="1">
                <a:blip r:embed="rId4"/>
                <a:stretch>
                  <a:fillRect b="-909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utoShape 27">
            <a:extLst>
              <a:ext uri="{FF2B5EF4-FFF2-40B4-BE49-F238E27FC236}">
                <a16:creationId xmlns="" xmlns:a16="http://schemas.microsoft.com/office/drawing/2014/main" id="{A040199B-548B-4814-83E0-AD4FD1F0E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808591"/>
            <a:ext cx="864096" cy="33111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753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>
                <a:extLst>
                  <a:ext uri="{FF2B5EF4-FFF2-40B4-BE49-F238E27FC236}">
                    <a16:creationId xmlns="" xmlns:a16="http://schemas.microsoft.com/office/drawing/2014/main" id="{17F5B8D3-FA92-48D5-8220-5BFF8DA88CAB}"/>
                  </a:ext>
                </a:extLst>
              </p:cNvPr>
              <p:cNvSpPr/>
              <p:nvPr/>
            </p:nvSpPr>
            <p:spPr>
              <a:xfrm>
                <a:off x="819652" y="843558"/>
                <a:ext cx="7856804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(1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）黎明发电厂运来一批煤，计划每天烧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吨，可以烧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天。实际每天烧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吨，实际可以烧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天。</a:t>
                </a:r>
              </a:p>
            </p:txBody>
          </p:sp>
        </mc:Choice>
        <mc:Fallback>
          <p:sp>
            <p:nvSpPr>
              <p:cNvPr id="4" name="矩形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7F5B8D3-FA92-48D5-8220-5BFF8DA88C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52" y="843558"/>
                <a:ext cx="7856804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552" t="-6369" b="-15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67494"/>
            <a:ext cx="6345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D8BE20BB-79E1-4ACD-8092-226BBAF09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295" y="2480578"/>
            <a:ext cx="73731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煤的重量一定，每天烧的吨数和天数成反比例</a:t>
            </a:r>
          </a:p>
        </p:txBody>
      </p:sp>
      <p:graphicFrame>
        <p:nvGraphicFramePr>
          <p:cNvPr id="18" name="对象 17">
            <a:extLst>
              <a:ext uri="{FF2B5EF4-FFF2-40B4-BE49-F238E27FC236}">
                <a16:creationId xmlns="" xmlns:a16="http://schemas.microsoft.com/office/drawing/2014/main" id="{2A1E871A-C6F8-4C38-BBCE-E45659D8D626}"/>
              </a:ext>
            </a:extLst>
          </p:cNvPr>
          <p:cNvGraphicFramePr>
            <a:graphicFrameLocks/>
          </p:cNvGraphicFramePr>
          <p:nvPr/>
        </p:nvGraphicFramePr>
        <p:xfrm>
          <a:off x="5352908" y="-401258"/>
          <a:ext cx="868362" cy="10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r:id="rId5" imgW="393359" imgH="253780" progId="Equation.3">
                  <p:embed/>
                </p:oleObj>
              </mc:Choice>
              <mc:Fallback>
                <p:oleObj r:id="rId5" imgW="393359" imgH="253780" progId="Equation.3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="" xmlns:a16="http://schemas.microsoft.com/office/drawing/2014/main" id="{2A1E871A-C6F8-4C38-BBCE-E45659D8D62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2908" y="-401258"/>
                        <a:ext cx="868362" cy="103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AutoShape 27">
            <a:extLst>
              <a:ext uri="{FF2B5EF4-FFF2-40B4-BE49-F238E27FC236}">
                <a16:creationId xmlns="" xmlns:a16="http://schemas.microsoft.com/office/drawing/2014/main" id="{E10EE299-B87F-4366-B885-B1E4A25EC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8141" y="1347614"/>
            <a:ext cx="2447955" cy="452757"/>
          </a:xfrm>
          <a:prstGeom prst="wedgeRoundRectCallout">
            <a:avLst>
              <a:gd name="adj1" fmla="val -37302"/>
              <a:gd name="adj2" fmla="val 45158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文本框 65537">
                <a:extLst>
                  <a:ext uri="{FF2B5EF4-FFF2-40B4-BE49-F238E27FC236}">
                    <a16:creationId xmlns="" xmlns:a16="http://schemas.microsoft.com/office/drawing/2014/main" id="{27975DDE-EAC5-4853-9E24-D39B350CA8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4435" y="3147814"/>
                <a:ext cx="351776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　　</a:t>
                </a:r>
                <a:r>
                  <a:rPr lang="en-US" altLang="zh-CN" sz="28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20×5=4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endParaRPr lang="zh-CN" altLang="en-US" sz="28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7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7975DDE-EAC5-4853-9E24-D39B350CA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4435" y="3147814"/>
                <a:ext cx="3517765" cy="523220"/>
              </a:xfrm>
              <a:prstGeom prst="rect">
                <a:avLst/>
              </a:prstGeom>
              <a:blipFill rotWithShape="1">
                <a:blip r:embed="rId7"/>
                <a:stretch>
                  <a:fillRect t="-15116" b="-325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00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22" grpId="0" animBg="1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5537">
            <a:extLst>
              <a:ext uri="{FF2B5EF4-FFF2-40B4-BE49-F238E27FC236}">
                <a16:creationId xmlns="" xmlns:a16="http://schemas.microsoft.com/office/drawing/2014/main" id="{771DF73A-07A6-4726-9B21-52E825721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67494"/>
            <a:ext cx="6345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，想一想，列出比例式。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7628AB7F-9F6F-4FD2-ADA4-14BC283F0D4D}"/>
                  </a:ext>
                </a:extLst>
              </p:cNvPr>
              <p:cNvSpPr/>
              <p:nvPr/>
            </p:nvSpPr>
            <p:spPr>
              <a:xfrm>
                <a:off x="556413" y="915566"/>
                <a:ext cx="8120043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）黎明发电厂运来一批煤，计划每天烧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吨，可以烧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天。实际每天节约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20%,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实际可以烧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天。</a:t>
                </a:r>
              </a:p>
            </p:txBody>
          </p:sp>
        </mc:Choice>
        <mc:Fallback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628AB7F-9F6F-4FD2-ADA4-14BC283F0D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413" y="915566"/>
                <a:ext cx="8120043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502" t="-6369" r="-601" b="-15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7">
            <a:extLst>
              <a:ext uri="{FF2B5EF4-FFF2-40B4-BE49-F238E27FC236}">
                <a16:creationId xmlns="" xmlns:a16="http://schemas.microsoft.com/office/drawing/2014/main" id="{A040199B-548B-4814-83E0-AD4FD1F0E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2056" y="1421548"/>
            <a:ext cx="2766008" cy="358114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AutoShape 27">
            <a:extLst>
              <a:ext uri="{FF2B5EF4-FFF2-40B4-BE49-F238E27FC236}">
                <a16:creationId xmlns="" xmlns:a16="http://schemas.microsoft.com/office/drawing/2014/main" id="{E8C148DC-87AD-4340-8221-517A3A082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2067694"/>
            <a:ext cx="4536504" cy="576064"/>
          </a:xfrm>
          <a:prstGeom prst="wedgeRoundRectCallout">
            <a:avLst>
              <a:gd name="adj1" fmla="val -39663"/>
              <a:gd name="adj2" fmla="val -99664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实际每天烧了原计划的（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1-20%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6" name="文本框 27">
            <a:extLst>
              <a:ext uri="{FF2B5EF4-FFF2-40B4-BE49-F238E27FC236}">
                <a16:creationId xmlns="" xmlns:a16="http://schemas.microsoft.com/office/drawing/2014/main" id="{BAF0D2E5-F7E6-4DB5-91B4-FFBC41C84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607" y="3075806"/>
            <a:ext cx="72478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煤的重量一定，每天烧的吨数和天数成反比例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5537">
                <a:extLst>
                  <a:ext uri="{FF2B5EF4-FFF2-40B4-BE49-F238E27FC236}">
                    <a16:creationId xmlns="" xmlns:a16="http://schemas.microsoft.com/office/drawing/2014/main" id="{AD048CF2-CA94-4EA2-80BB-89193D56BD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9712" y="3579862"/>
                <a:ext cx="539679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　　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20×5=5×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1+20%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r>
                  <a:rPr lang="en-US" altLang="zh-CN" sz="2800" b="1" dirty="0"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7" name="文本框 6553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D048CF2-CA94-4EA2-80BB-89193D56B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79712" y="3579862"/>
                <a:ext cx="5396790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5116" b="-2790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967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260888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1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538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>
            <a:extLst>
              <a:ext uri="{FF2B5EF4-FFF2-40B4-BE49-F238E27FC236}">
                <a16:creationId xmlns="" xmlns:a16="http://schemas.microsoft.com/office/drawing/2014/main" id="{A670C136-3FD7-4B99-81E3-3B17A5866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9519240"/>
              </p:ext>
            </p:extLst>
          </p:nvPr>
        </p:nvGraphicFramePr>
        <p:xfrm>
          <a:off x="553881" y="1002785"/>
          <a:ext cx="7356609" cy="3840503"/>
        </p:xfrm>
        <a:graphic>
          <a:graphicData uri="http://schemas.openxmlformats.org/drawingml/2006/table">
            <a:tbl>
              <a:tblPr/>
              <a:tblGrid>
                <a:gridCol w="9280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282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002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595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b="1" i="0" u="none" kern="1200" baseline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比</a:t>
                      </a:r>
                    </a:p>
                  </a:txBody>
                  <a:tcPr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b="1" i="0" u="none" kern="1200" baseline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比例</a:t>
                      </a:r>
                    </a:p>
                  </a:txBody>
                  <a:tcPr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43499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意义</a:t>
                      </a:r>
                    </a:p>
                  </a:txBody>
                  <a:tcPr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105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基本</a:t>
                      </a:r>
                    </a:p>
                    <a:p>
                      <a:pPr marL="0" lvl="0" indent="0" eaLnBrk="0" hangingPunc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性质</a:t>
                      </a:r>
                    </a:p>
                  </a:txBody>
                  <a:tcPr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b="1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矩形 3075">
            <a:extLst>
              <a:ext uri="{FF2B5EF4-FFF2-40B4-BE49-F238E27FC236}">
                <a16:creationId xmlns="" xmlns:a16="http://schemas.microsoft.com/office/drawing/2014/main" id="{96EE66F6-4C35-4F24-9952-8D965CAEF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3768" y="474807"/>
            <a:ext cx="45111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比和比例的意义与性质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F703291-46DE-483C-9D37-F3E471310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5025" y="1628717"/>
            <a:ext cx="27257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两个数相除又叫做两个数的比。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1EEBF9D-5F95-4A45-8697-4AA373A0F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418" y="1652824"/>
            <a:ext cx="27257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表示两个比相等的式子叫做比例。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092CB5E-6951-447E-A474-482E22550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6012" y="3572311"/>
            <a:ext cx="270569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的前项和后项同时乘或除以相同的数（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除外），比值不变。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D0C37D1-F2F7-49EE-9766-FC3280486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3736072"/>
            <a:ext cx="27686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比例里，两个外项的积等于两个内项的积。</a:t>
            </a:r>
          </a:p>
        </p:txBody>
      </p:sp>
      <p:sp>
        <p:nvSpPr>
          <p:cNvPr id="18" name="AutoShape 27">
            <a:extLst>
              <a:ext uri="{FF2B5EF4-FFF2-40B4-BE49-F238E27FC236}">
                <a16:creationId xmlns="" xmlns:a16="http://schemas.microsoft.com/office/drawing/2014/main" id="{637CE4AB-142D-4943-AB17-6B0809474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6147" y="1641458"/>
            <a:ext cx="790817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AutoShape 27">
            <a:extLst>
              <a:ext uri="{FF2B5EF4-FFF2-40B4-BE49-F238E27FC236}">
                <a16:creationId xmlns="" xmlns:a16="http://schemas.microsoft.com/office/drawing/2014/main" id="{2A235219-82C8-49B4-BA7D-3DA9D7DF1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5445" y="1634034"/>
            <a:ext cx="1362457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19B5904-B68F-4354-8CBA-2D0CAC435E10}"/>
              </a:ext>
            </a:extLst>
          </p:cNvPr>
          <p:cNvCxnSpPr>
            <a:cxnSpLocks/>
          </p:cNvCxnSpPr>
          <p:nvPr/>
        </p:nvCxnSpPr>
        <p:spPr>
          <a:xfrm>
            <a:off x="553881" y="3341655"/>
            <a:ext cx="73566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5">
            <a:extLst>
              <a:ext uri="{FF2B5EF4-FFF2-40B4-BE49-F238E27FC236}">
                <a16:creationId xmlns="" xmlns:a16="http://schemas.microsoft.com/office/drawing/2014/main" id="{7DF7C229-4084-406A-BF87-22F8700AD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119" y="2833698"/>
            <a:ext cx="30145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前项 比号 后项    比值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67AD8E0-B808-4398-9AA3-3E2B07106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2159" y="2392735"/>
            <a:ext cx="2969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: 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= 1.5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DCA160F3-7CDA-449D-A6AE-69C5CA5DB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2339" y="2404220"/>
            <a:ext cx="31624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   4  =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2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5">
            <a:extLst>
              <a:ext uri="{FF2B5EF4-FFF2-40B4-BE49-F238E27FC236}">
                <a16:creationId xmlns="" xmlns:a16="http://schemas.microsoft.com/office/drawing/2014/main" id="{783CC656-A094-41A4-99F8-9B0B38A53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4386" y="2821091"/>
            <a:ext cx="35093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外项   内项  内项    外项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D6F5558-9600-49D2-A4C4-E7C92CA5E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81" y="2546749"/>
            <a:ext cx="106314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各部分名称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448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5123">
            <a:extLst>
              <a:ext uri="{FF2B5EF4-FFF2-40B4-BE49-F238E27FC236}">
                <a16:creationId xmlns="" xmlns:a16="http://schemas.microsoft.com/office/drawing/2014/main" id="{BDA655B8-0B65-4FAD-AF65-7AB909969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736" y="330791"/>
            <a:ext cx="46500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133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比、分数与除法的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5124">
            <a:extLst>
              <a:ext uri="{FF2B5EF4-FFF2-40B4-BE49-F238E27FC236}">
                <a16:creationId xmlns="" xmlns:a16="http://schemas.microsoft.com/office/drawing/2014/main" id="{375683BA-2552-4122-9777-43A7499C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978" y="927761"/>
            <a:ext cx="51860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a∶b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＝     ＝（    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b≠0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aphicFrame>
        <p:nvGraphicFramePr>
          <p:cNvPr id="23" name="对象 5125">
            <a:extLst>
              <a:ext uri="{FF2B5EF4-FFF2-40B4-BE49-F238E27FC236}">
                <a16:creationId xmlns="" xmlns:a16="http://schemas.microsoft.com/office/drawing/2014/main" id="{066E720F-CC18-443A-A260-234B401D5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245992"/>
              </p:ext>
            </p:extLst>
          </p:nvPr>
        </p:nvGraphicFramePr>
        <p:xfrm>
          <a:off x="1862001" y="943378"/>
          <a:ext cx="600017" cy="44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r:id="rId3" imgW="228501" imgH="431613" progId="Equation.3">
                  <p:embed/>
                </p:oleObj>
              </mc:Choice>
              <mc:Fallback>
                <p:oleObj r:id="rId3" imgW="228501" imgH="431613" progId="Equation.3">
                  <p:embed/>
                  <p:pic>
                    <p:nvPicPr>
                      <p:cNvPr id="23" name="对象 5125">
                        <a:extLst>
                          <a:ext uri="{FF2B5EF4-FFF2-40B4-BE49-F238E27FC236}">
                            <a16:creationId xmlns="" xmlns:a16="http://schemas.microsoft.com/office/drawing/2014/main" id="{066E720F-CC18-443A-A260-234B401D55B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001" y="943378"/>
                        <a:ext cx="600017" cy="440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DF67E78C-6FC7-4823-979D-1B71AE072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8540" y="884522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F7BCC34-1DF8-4150-8970-CE4CF1DD0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413" y="914546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3772E61-7877-41EB-9FE5-CA277539D180}"/>
              </a:ext>
            </a:extLst>
          </p:cNvPr>
          <p:cNvGrpSpPr>
            <a:grpSpLocks/>
          </p:cNvGrpSpPr>
          <p:nvPr/>
        </p:nvGrpSpPr>
        <p:grpSpPr bwMode="auto">
          <a:xfrm>
            <a:off x="787266" y="1369130"/>
            <a:ext cx="8343900" cy="792162"/>
            <a:chOff x="703" y="2069"/>
            <a:chExt cx="5256" cy="499"/>
          </a:xfrm>
        </p:grpSpPr>
        <p:graphicFrame>
          <p:nvGraphicFramePr>
            <p:cNvPr id="28" name="对象 5131">
              <a:extLst>
                <a:ext uri="{FF2B5EF4-FFF2-40B4-BE49-F238E27FC236}">
                  <a16:creationId xmlns="" xmlns:a16="http://schemas.microsoft.com/office/drawing/2014/main" id="{5E4F942D-DA6D-4CBF-A098-4042C368122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703" y="2069"/>
            <a:ext cx="389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r:id="rId5" imgW="304536" imgH="393359" progId="Equation.3">
                    <p:embed/>
                  </p:oleObj>
                </mc:Choice>
                <mc:Fallback>
                  <p:oleObj r:id="rId5" imgW="304536" imgH="393359" progId="Equation.3">
                    <p:embed/>
                    <p:pic>
                      <p:nvPicPr>
                        <p:cNvPr id="28" name="对象 5131">
                          <a:extLst>
                            <a:ext uri="{FF2B5EF4-FFF2-40B4-BE49-F238E27FC236}">
                              <a16:creationId xmlns="" xmlns:a16="http://schemas.microsoft.com/office/drawing/2014/main" id="{5E4F942D-DA6D-4CBF-A098-4042C368122F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" y="2069"/>
                          <a:ext cx="389" cy="4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矩形 5133">
              <a:extLst>
                <a:ext uri="{FF2B5EF4-FFF2-40B4-BE49-F238E27FC236}">
                  <a16:creationId xmlns="" xmlns:a16="http://schemas.microsoft.com/office/drawing/2014/main" id="{AE128D8D-D74A-4113-9A1F-D9AF5BFD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178"/>
              <a:ext cx="484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（    ）</a:t>
              </a: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∶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（     ）</a:t>
              </a: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=9÷</a:t>
              </a:r>
              <a:r>
                <a:rPr lang="en-US" altLang="zh-CN" sz="2000" b="1" u="sng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=37.5%=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（        ）（小数）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A63727D-EC30-49C4-B681-65172CB02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665" y="1313537"/>
            <a:ext cx="35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66C794C5-8D33-4B77-9968-2CAD2C17E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1228" y="1513592"/>
            <a:ext cx="35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4812872-371A-4AA2-99D1-83BB1FD6B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191" y="1513592"/>
            <a:ext cx="35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708EE77-2021-49F3-8936-F2C1C0E59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6804" y="1499372"/>
            <a:ext cx="576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CB18857-920A-408B-B527-9A104AAE6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4593" y="1542167"/>
            <a:ext cx="8850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0.375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1E92F4EC-A2A6-465D-9E50-51D0B5FBA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546" y="1995686"/>
            <a:ext cx="82438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想：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的前项加上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，要使比值不变，后项应加上（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5E0C06E9-8BE7-4E0C-83AD-CE1494E2F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272" y="1995686"/>
            <a:ext cx="6520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</a:p>
        </p:txBody>
      </p:sp>
      <p:graphicFrame>
        <p:nvGraphicFramePr>
          <p:cNvPr id="37" name="对象 36">
            <a:extLst>
              <a:ext uri="{FF2B5EF4-FFF2-40B4-BE49-F238E27FC236}">
                <a16:creationId xmlns="" xmlns:a16="http://schemas.microsoft.com/office/drawing/2014/main" id="{45D6A6AE-932D-45F7-BFBA-D69A7171B0E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038349" y="733685"/>
          <a:ext cx="276091" cy="78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Microsoft 公式 3.0" r:id="rId7" imgW="152268" imgH="393359" progId="Equation.3">
                  <p:embed/>
                </p:oleObj>
              </mc:Choice>
              <mc:Fallback>
                <p:oleObj name="Microsoft 公式 3.0" r:id="rId7" imgW="152268" imgH="393359" progId="Equation.3">
                  <p:embed/>
                  <p:pic>
                    <p:nvPicPr>
                      <p:cNvPr id="37" name="对象 36">
                        <a:extLst>
                          <a:ext uri="{FF2B5EF4-FFF2-40B4-BE49-F238E27FC236}">
                            <a16:creationId xmlns="" xmlns:a16="http://schemas.microsoft.com/office/drawing/2014/main" id="{45D6A6AE-932D-45F7-BFBA-D69A7171B0E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49" y="733685"/>
                        <a:ext cx="276091" cy="7871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Group 6">
            <a:extLst>
              <a:ext uri="{FF2B5EF4-FFF2-40B4-BE49-F238E27FC236}">
                <a16:creationId xmlns="" xmlns:a16="http://schemas.microsoft.com/office/drawing/2014/main" id="{15DDBD2A-57E1-4083-A30D-4DE5A03853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609467"/>
              </p:ext>
            </p:extLst>
          </p:nvPr>
        </p:nvGraphicFramePr>
        <p:xfrm>
          <a:off x="1580111" y="2427734"/>
          <a:ext cx="5434012" cy="2120901"/>
        </p:xfrm>
        <a:graphic>
          <a:graphicData uri="http://schemas.openxmlformats.org/drawingml/2006/table">
            <a:tbl>
              <a:tblPr/>
              <a:tblGrid>
                <a:gridCol w="695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9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47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65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096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4776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联         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区 别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前项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Wingdings" pitchFamily="2" charset="2"/>
                        </a:rPr>
                        <a:t>比号</a:t>
                      </a:r>
                      <a:endParaRPr kumimoji="0" 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后项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比值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除法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分数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" name="Text Box 40">
            <a:extLst>
              <a:ext uri="{FF2B5EF4-FFF2-40B4-BE49-F238E27FC236}">
                <a16:creationId xmlns="" xmlns:a16="http://schemas.microsoft.com/office/drawing/2014/main" id="{E8AF0167-C9C5-45F5-9CC5-43652E081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3656" y="3586653"/>
            <a:ext cx="954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被除数</a:t>
            </a:r>
          </a:p>
        </p:txBody>
      </p:sp>
      <p:sp>
        <p:nvSpPr>
          <p:cNvPr id="40" name="Text Box 41">
            <a:extLst>
              <a:ext uri="{FF2B5EF4-FFF2-40B4-BE49-F238E27FC236}">
                <a16:creationId xmlns="" xmlns:a16="http://schemas.microsoft.com/office/drawing/2014/main" id="{811EB0E0-B1DF-47DF-84C0-17D4F8BE9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7316" y="4110203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分子</a:t>
            </a:r>
          </a:p>
        </p:txBody>
      </p:sp>
      <p:sp>
        <p:nvSpPr>
          <p:cNvPr id="41" name="Text Box 42">
            <a:extLst>
              <a:ext uri="{FF2B5EF4-FFF2-40B4-BE49-F238E27FC236}">
                <a16:creationId xmlns="" xmlns:a16="http://schemas.microsoft.com/office/drawing/2014/main" id="{0C6BACC3-AD12-4262-849A-B1B3DB31C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4339" y="3562966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除号</a:t>
            </a:r>
          </a:p>
        </p:txBody>
      </p:sp>
      <p:sp>
        <p:nvSpPr>
          <p:cNvPr id="42" name="Text Box 43">
            <a:extLst>
              <a:ext uri="{FF2B5EF4-FFF2-40B4-BE49-F238E27FC236}">
                <a16:creationId xmlns="" xmlns:a16="http://schemas.microsoft.com/office/drawing/2014/main" id="{AC68988B-3379-4E48-BAAD-C7729DAF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248" y="4108372"/>
            <a:ext cx="954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分数线</a:t>
            </a:r>
          </a:p>
        </p:txBody>
      </p:sp>
      <p:sp>
        <p:nvSpPr>
          <p:cNvPr id="43" name="Text Box 44">
            <a:extLst>
              <a:ext uri="{FF2B5EF4-FFF2-40B4-BE49-F238E27FC236}">
                <a16:creationId xmlns="" xmlns:a16="http://schemas.microsoft.com/office/drawing/2014/main" id="{BFC77165-A64F-4D8D-887C-9310D73A4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4143" y="3657146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</a:t>
            </a:r>
          </a:p>
        </p:txBody>
      </p:sp>
      <p:sp>
        <p:nvSpPr>
          <p:cNvPr id="44" name="Text Box 45">
            <a:extLst>
              <a:ext uri="{FF2B5EF4-FFF2-40B4-BE49-F238E27FC236}">
                <a16:creationId xmlns="" xmlns:a16="http://schemas.microsoft.com/office/drawing/2014/main" id="{314B33A0-BD85-42D4-A76D-814E420F7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890" y="410289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分母</a:t>
            </a:r>
          </a:p>
        </p:txBody>
      </p:sp>
      <p:sp>
        <p:nvSpPr>
          <p:cNvPr id="45" name="Text Box 46">
            <a:extLst>
              <a:ext uri="{FF2B5EF4-FFF2-40B4-BE49-F238E27FC236}">
                <a16:creationId xmlns="" xmlns:a16="http://schemas.microsoft.com/office/drawing/2014/main" id="{014F9495-32E3-439B-AB5F-9597B7BAF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8681" y="4102890"/>
            <a:ext cx="954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一种数</a:t>
            </a:r>
          </a:p>
        </p:txBody>
      </p:sp>
      <p:sp>
        <p:nvSpPr>
          <p:cNvPr id="46" name="Text Box 47">
            <a:extLst>
              <a:ext uri="{FF2B5EF4-FFF2-40B4-BE49-F238E27FC236}">
                <a16:creationId xmlns="" xmlns:a16="http://schemas.microsoft.com/office/drawing/2014/main" id="{1C83E179-0A9C-48BF-A57E-310BD9198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537" y="3657146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一种运算</a:t>
            </a:r>
          </a:p>
        </p:txBody>
      </p:sp>
      <p:sp>
        <p:nvSpPr>
          <p:cNvPr id="47" name="Text Box 48">
            <a:extLst>
              <a:ext uri="{FF2B5EF4-FFF2-40B4-BE49-F238E27FC236}">
                <a16:creationId xmlns="" xmlns:a16="http://schemas.microsoft.com/office/drawing/2014/main" id="{08E3C688-2826-4011-9531-FD177D057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1692" y="298743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一种关系</a:t>
            </a:r>
          </a:p>
        </p:txBody>
      </p:sp>
      <p:sp>
        <p:nvSpPr>
          <p:cNvPr id="48" name="Text Box 49">
            <a:extLst>
              <a:ext uri="{FF2B5EF4-FFF2-40B4-BE49-F238E27FC236}">
                <a16:creationId xmlns="" xmlns:a16="http://schemas.microsoft.com/office/drawing/2014/main" id="{28C80E81-CFD2-4665-9D41-CD6A8C950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1770" y="3632813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</a:t>
            </a:r>
          </a:p>
        </p:txBody>
      </p:sp>
      <p:sp>
        <p:nvSpPr>
          <p:cNvPr id="49" name="Text Box 50">
            <a:extLst>
              <a:ext uri="{FF2B5EF4-FFF2-40B4-BE49-F238E27FC236}">
                <a16:creationId xmlns="" xmlns:a16="http://schemas.microsoft.com/office/drawing/2014/main" id="{399A9311-C2BF-4920-8403-AB86BCBCF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796" y="4069997"/>
            <a:ext cx="954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分数值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1" name="图片 50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310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5123">
            <a:extLst>
              <a:ext uri="{FF2B5EF4-FFF2-40B4-BE49-F238E27FC236}">
                <a16:creationId xmlns="" xmlns:a16="http://schemas.microsoft.com/office/drawing/2014/main" id="{BDA655B8-0B65-4FAD-AF65-7AB909969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5103" y="330791"/>
            <a:ext cx="38191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133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求比值和化简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1998FE8-C5F8-4170-B564-C8D0BC7C46A9}"/>
              </a:ext>
            </a:extLst>
          </p:cNvPr>
          <p:cNvGrpSpPr/>
          <p:nvPr/>
        </p:nvGrpSpPr>
        <p:grpSpPr>
          <a:xfrm>
            <a:off x="513691" y="890137"/>
            <a:ext cx="7777554" cy="1174270"/>
            <a:chOff x="513691" y="890137"/>
            <a:chExt cx="7777554" cy="117427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FB3163C1-B9F1-4194-89A9-280E832A7E8F}"/>
                </a:ext>
              </a:extLst>
            </p:cNvPr>
            <p:cNvSpPr/>
            <p:nvPr/>
          </p:nvSpPr>
          <p:spPr>
            <a:xfrm>
              <a:off x="513691" y="890137"/>
              <a:ext cx="7777554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（</a:t>
              </a:r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）求比值：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根据比值的意义，用前项除以后项，结果是一个数，可以是整数，小数或分数。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en-US" altLang="zh-CN" sz="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endParaRPr>
            </a:p>
            <a:p>
              <a:r>
                <a:rPr lang="zh-CN" altLang="zh-CN" b="1" dirty="0"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14:7=14÷7=2     7:2=7÷2=3.5</a:t>
              </a:r>
              <a:r>
                <a:rPr lang="en-US" altLang="zh-CN" b="1" dirty="0"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=</a:t>
              </a:r>
              <a:r>
                <a:rPr lang="zh-CN" altLang="en-US" b="1" dirty="0"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（   </a:t>
              </a:r>
              <a:r>
                <a:rPr lang="zh-CN" altLang="zh-CN" b="1" dirty="0"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50" name="Object 6">
              <a:extLst>
                <a:ext uri="{FF2B5EF4-FFF2-40B4-BE49-F238E27FC236}">
                  <a16:creationId xmlns="" xmlns:a16="http://schemas.microsoft.com/office/drawing/2014/main" id="{30B37A2A-4150-457C-B6E8-399E5F992B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8676235"/>
                </p:ext>
              </p:extLst>
            </p:nvPr>
          </p:nvGraphicFramePr>
          <p:xfrm>
            <a:off x="3461614" y="1434156"/>
            <a:ext cx="246290" cy="630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0" name="Microsoft 公式 3.0" r:id="rId3" imgW="152931" imgH="395072" progId="Equation.3">
                    <p:embed/>
                  </p:oleObj>
                </mc:Choice>
                <mc:Fallback>
                  <p:oleObj name="Microsoft 公式 3.0" r:id="rId3" imgW="152931" imgH="395072" progId="Equation.3">
                    <p:embed/>
                    <p:pic>
                      <p:nvPicPr>
                        <p:cNvPr id="50" name="Object 6">
                          <a:extLst>
                            <a:ext uri="{FF2B5EF4-FFF2-40B4-BE49-F238E27FC236}">
                              <a16:creationId xmlns="" xmlns:a16="http://schemas.microsoft.com/office/drawing/2014/main" id="{30B37A2A-4150-457C-B6E8-399E5F992B4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1614" y="1434156"/>
                          <a:ext cx="246290" cy="6302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4" name="Rectangle 9">
            <a:extLst>
              <a:ext uri="{FF2B5EF4-FFF2-40B4-BE49-F238E27FC236}">
                <a16:creationId xmlns="" xmlns:a16="http://schemas.microsoft.com/office/drawing/2014/main" id="{6A323C54-C41B-49BD-8D6E-DC0475E38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513" y="2635257"/>
            <a:ext cx="73336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143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）化简比：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根据比的基本性质，把比的前项和后项都乘以或除以相同的数（零除外），结果是一个比，它的前项和后项是互质数。（两个互质数都是正整数）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14=6:7     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千克：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=500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千克：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=1:2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39809C3-49A8-4046-8A52-02FF7443AB4E}"/>
              </a:ext>
            </a:extLst>
          </p:cNvPr>
          <p:cNvGrpSpPr/>
          <p:nvPr/>
        </p:nvGrpSpPr>
        <p:grpSpPr>
          <a:xfrm>
            <a:off x="513691" y="1900541"/>
            <a:ext cx="5472112" cy="630251"/>
            <a:chOff x="513691" y="1900541"/>
            <a:chExt cx="5472112" cy="630251"/>
          </a:xfrm>
        </p:grpSpPr>
        <p:sp>
          <p:nvSpPr>
            <p:cNvPr id="53" name="Rectangle 8">
              <a:extLst>
                <a:ext uri="{FF2B5EF4-FFF2-40B4-BE49-F238E27FC236}">
                  <a16:creationId xmlns="" xmlns:a16="http://schemas.microsoft.com/office/drawing/2014/main" id="{A5151A2A-1FD4-400E-A28A-B04E1B260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91" y="2102598"/>
              <a:ext cx="547211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500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千克：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1.5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吨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=500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千克：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1500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千克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aphicFrame>
          <p:nvGraphicFramePr>
            <p:cNvPr id="60" name="Object 11">
              <a:extLst>
                <a:ext uri="{FF2B5EF4-FFF2-40B4-BE49-F238E27FC236}">
                  <a16:creationId xmlns="" xmlns:a16="http://schemas.microsoft.com/office/drawing/2014/main" id="{5B9B70F7-5127-4BBD-935D-AF285D70548B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907718" y="1900541"/>
            <a:ext cx="231134" cy="630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1" name="Microsoft 公式 3.0" r:id="rId5" imgW="140187" imgH="395072" progId="Equation.3">
                    <p:embed/>
                  </p:oleObj>
                </mc:Choice>
                <mc:Fallback>
                  <p:oleObj name="Microsoft 公式 3.0" r:id="rId5" imgW="140187" imgH="395072" progId="Equation.3">
                    <p:embed/>
                    <p:pic>
                      <p:nvPicPr>
                        <p:cNvPr id="60" name="Object 11">
                          <a:extLst>
                            <a:ext uri="{FF2B5EF4-FFF2-40B4-BE49-F238E27FC236}">
                              <a16:creationId xmlns="" xmlns:a16="http://schemas.microsoft.com/office/drawing/2014/main" id="{5B9B70F7-5127-4BBD-935D-AF285D7054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7718" y="1900541"/>
                          <a:ext cx="231134" cy="6302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" name="AutoShape 27">
            <a:extLst>
              <a:ext uri="{FF2B5EF4-FFF2-40B4-BE49-F238E27FC236}">
                <a16:creationId xmlns="" xmlns:a16="http://schemas.microsoft.com/office/drawing/2014/main" id="{ED00730B-6E01-4CDA-8FC0-68D613496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406" y="1585814"/>
            <a:ext cx="246290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6" name="AutoShape 27">
            <a:extLst>
              <a:ext uri="{FF2B5EF4-FFF2-40B4-BE49-F238E27FC236}">
                <a16:creationId xmlns="" xmlns:a16="http://schemas.microsoft.com/office/drawing/2014/main" id="{181FB507-66C3-41F2-91F7-71109CEDB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864" y="1449654"/>
            <a:ext cx="426633" cy="629563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7" name="AutoShape 27">
            <a:extLst>
              <a:ext uri="{FF2B5EF4-FFF2-40B4-BE49-F238E27FC236}">
                <a16:creationId xmlns="" xmlns:a16="http://schemas.microsoft.com/office/drawing/2014/main" id="{9A22E5A6-DF4E-42D4-976C-523E8175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5447" y="1942187"/>
            <a:ext cx="426633" cy="629563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AutoShape 27">
            <a:extLst>
              <a:ext uri="{FF2B5EF4-FFF2-40B4-BE49-F238E27FC236}">
                <a16:creationId xmlns="" xmlns:a16="http://schemas.microsoft.com/office/drawing/2014/main" id="{0651EEE9-1B15-44BE-A476-23FB7DEF4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321" y="1380990"/>
            <a:ext cx="2482303" cy="426361"/>
          </a:xfrm>
          <a:prstGeom prst="wedgeRoundRectCallout">
            <a:avLst>
              <a:gd name="adj1" fmla="val -52038"/>
              <a:gd name="adj2" fmla="val 88281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求比值结果是一个数</a:t>
            </a:r>
          </a:p>
        </p:txBody>
      </p:sp>
      <p:sp>
        <p:nvSpPr>
          <p:cNvPr id="69" name="AutoShape 27">
            <a:extLst>
              <a:ext uri="{FF2B5EF4-FFF2-40B4-BE49-F238E27FC236}">
                <a16:creationId xmlns="" xmlns:a16="http://schemas.microsoft.com/office/drawing/2014/main" id="{89D79166-F0F2-48AF-87ED-2B851BE1F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320" y="3548837"/>
            <a:ext cx="2482303" cy="426361"/>
          </a:xfrm>
          <a:prstGeom prst="wedgeRoundRectCallout">
            <a:avLst>
              <a:gd name="adj1" fmla="val -52038"/>
              <a:gd name="adj2" fmla="val 8828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化简比结果是一个比</a:t>
            </a:r>
          </a:p>
        </p:txBody>
      </p:sp>
      <p:sp>
        <p:nvSpPr>
          <p:cNvPr id="70" name="AutoShape 27">
            <a:extLst>
              <a:ext uri="{FF2B5EF4-FFF2-40B4-BE49-F238E27FC236}">
                <a16:creationId xmlns="" xmlns:a16="http://schemas.microsoft.com/office/drawing/2014/main" id="{A28C30E0-A3C6-4CEF-B904-05B2AFA32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213" y="3548837"/>
            <a:ext cx="573538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" name="AutoShape 27">
            <a:extLst>
              <a:ext uri="{FF2B5EF4-FFF2-40B4-BE49-F238E27FC236}">
                <a16:creationId xmlns="" xmlns:a16="http://schemas.microsoft.com/office/drawing/2014/main" id="{D35294DC-5501-4F7B-8AAF-95A79B63C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6334" y="3846149"/>
            <a:ext cx="573538" cy="426361"/>
          </a:xfrm>
          <a:prstGeom prst="wedgeRoundRectCallout">
            <a:avLst>
              <a:gd name="adj1" fmla="val 26678"/>
              <a:gd name="adj2" fmla="val 50911"/>
              <a:gd name="adj3" fmla="val 16667"/>
            </a:avLst>
          </a:prstGeom>
          <a:solidFill>
            <a:srgbClr val="FF0000">
              <a:alpha val="8000"/>
            </a:srgb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621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uild="p"/>
      <p:bldP spid="61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="" xmlns:a16="http://schemas.microsoft.com/office/drawing/2014/main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39502"/>
            <a:ext cx="878497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判断下面各题中两种量成不成比例，成什么比例。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="" xmlns:a16="http://schemas.microsoft.com/office/drawing/2014/main" id="{649A7922-7712-42AC-A61A-E6BBFA10C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887" y="1059582"/>
            <a:ext cx="709392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）用砖铺地，砖的块数和铺地的面积。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="" xmlns:a16="http://schemas.microsoft.com/office/drawing/2014/main" id="{FBC78604-3C9A-4F57-A153-D51F498E4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100" y="2707374"/>
            <a:ext cx="640940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）平行四边形的面积一定，它的底和高。</a:t>
            </a:r>
          </a:p>
        </p:txBody>
      </p:sp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19147978-D158-45DC-B73A-E37813B374D1}"/>
              </a:ext>
            </a:extLst>
          </p:cNvPr>
          <p:cNvSpPr/>
          <p:nvPr/>
        </p:nvSpPr>
        <p:spPr>
          <a:xfrm>
            <a:off x="1726549" y="1635646"/>
            <a:ext cx="5077699" cy="504056"/>
          </a:xfrm>
          <a:prstGeom prst="wedgeRoundRectCallout">
            <a:avLst>
              <a:gd name="adj1" fmla="val -43325"/>
              <a:gd name="adj2" fmla="val 4837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铺地面积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砖的块数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砖的面积一定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="" xmlns:a16="http://schemas.microsoft.com/office/drawing/2014/main" id="{2796DB3E-6A1D-4934-A1F3-1BA9DC682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533" y="2203318"/>
            <a:ext cx="709392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砖的面积一定，砖的块数和铺地的面积成正比例。</a:t>
            </a:r>
          </a:p>
        </p:txBody>
      </p:sp>
      <p:sp>
        <p:nvSpPr>
          <p:cNvPr id="18" name="对话气泡: 圆角矩形 17">
            <a:extLst>
              <a:ext uri="{FF2B5EF4-FFF2-40B4-BE49-F238E27FC236}">
                <a16:creationId xmlns="" xmlns:a16="http://schemas.microsoft.com/office/drawing/2014/main" id="{7B3B4651-5A96-45BA-A193-E819505D728C}"/>
              </a:ext>
            </a:extLst>
          </p:cNvPr>
          <p:cNvSpPr/>
          <p:nvPr/>
        </p:nvSpPr>
        <p:spPr>
          <a:xfrm>
            <a:off x="1898291" y="3291830"/>
            <a:ext cx="4617925" cy="504056"/>
          </a:xfrm>
          <a:prstGeom prst="wedgeRoundRectCallout">
            <a:avLst>
              <a:gd name="adj1" fmla="val -43325"/>
              <a:gd name="adj2" fmla="val 4837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平行四边形的面积一定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="" xmlns:a16="http://schemas.microsoft.com/office/drawing/2014/main" id="{1BBA16AF-D14A-4AFF-8E08-ACBD37330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3859502"/>
            <a:ext cx="630277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平行四边形的面积一定，底和高成反比例。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456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13313">
            <a:extLst>
              <a:ext uri="{FF2B5EF4-FFF2-40B4-BE49-F238E27FC236}">
                <a16:creationId xmlns="" xmlns:a16="http://schemas.microsoft.com/office/drawing/2014/main" id="{B4123D36-9BF6-4853-8365-E5C00412D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289561"/>
            <a:ext cx="5953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正比例和反比例的区别与联系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 </a:t>
            </a:r>
          </a:p>
        </p:txBody>
      </p:sp>
      <p:graphicFrame>
        <p:nvGraphicFramePr>
          <p:cNvPr id="30" name="表格 29">
            <a:extLst>
              <a:ext uri="{FF2B5EF4-FFF2-40B4-BE49-F238E27FC236}">
                <a16:creationId xmlns="" xmlns:a16="http://schemas.microsoft.com/office/drawing/2014/main" id="{A616233B-B188-4548-89D4-AD0F0E8F3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0712151"/>
              </p:ext>
            </p:extLst>
          </p:nvPr>
        </p:nvGraphicFramePr>
        <p:xfrm>
          <a:off x="419667" y="886882"/>
          <a:ext cx="8256789" cy="3773100"/>
        </p:xfrm>
        <a:graphic>
          <a:graphicData uri="http://schemas.openxmlformats.org/drawingml/2006/table">
            <a:tbl>
              <a:tblPr/>
              <a:tblGrid>
                <a:gridCol w="9747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10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026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283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9506">
                <a:tc row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相同点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不同点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950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特征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关系式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9167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正比例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894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反比例</a:t>
                      </a: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B383DC6-C862-497F-9699-CF787B136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596" y="2115168"/>
            <a:ext cx="1295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两种相关联的量，一种量变化，另一种也随着变化。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B01AE043-3282-4843-834E-C6B274CB3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046" y="1983346"/>
            <a:ext cx="31814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种量扩大（缩小），另一种量也随着扩大（缩小）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3E0320F-5E57-4FCA-A0B8-BC14FD8FF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1648" y="2567904"/>
            <a:ext cx="2291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两种量的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比值一定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7D28960-B684-43C6-91A2-80C808D83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1260" y="3407186"/>
            <a:ext cx="31003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一种量扩大（缩小），另一种量反而缩小（扩大）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A17CC621-7BD8-4960-8BE5-FD9A3E1E7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837" y="4019649"/>
            <a:ext cx="1966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两种量的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积一定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337397E3-2153-4727-A6DE-FD8DBB99042A}"/>
              </a:ext>
            </a:extLst>
          </p:cNvPr>
          <p:cNvGrpSpPr>
            <a:grpSpLocks/>
          </p:cNvGrpSpPr>
          <p:nvPr/>
        </p:nvGrpSpPr>
        <p:grpSpPr bwMode="auto">
          <a:xfrm>
            <a:off x="6199777" y="1849990"/>
            <a:ext cx="1817679" cy="649288"/>
            <a:chOff x="4241" y="2069"/>
            <a:chExt cx="929" cy="409"/>
          </a:xfrm>
        </p:grpSpPr>
        <p:graphicFrame>
          <p:nvGraphicFramePr>
            <p:cNvPr id="37" name="对象 13344">
              <a:extLst>
                <a:ext uri="{FF2B5EF4-FFF2-40B4-BE49-F238E27FC236}">
                  <a16:creationId xmlns="" xmlns:a16="http://schemas.microsoft.com/office/drawing/2014/main" id="{B5A70394-8F63-40C9-8BF2-20C5B7FF45E4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4241" y="2069"/>
            <a:ext cx="149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1" r:id="rId3" imgW="164885" imgH="393188" progId="Equation.3">
                    <p:embed/>
                  </p:oleObj>
                </mc:Choice>
                <mc:Fallback>
                  <p:oleObj r:id="rId3" imgW="164885" imgH="393188" progId="Equation.3">
                    <p:embed/>
                    <p:pic>
                      <p:nvPicPr>
                        <p:cNvPr id="37" name="对象 13344">
                          <a:extLst>
                            <a:ext uri="{FF2B5EF4-FFF2-40B4-BE49-F238E27FC236}">
                              <a16:creationId xmlns="" xmlns:a16="http://schemas.microsoft.com/office/drawing/2014/main" id="{B5A70394-8F63-40C9-8BF2-20C5B7FF45E4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2069"/>
                          <a:ext cx="149" cy="4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文本框 13345">
              <a:extLst>
                <a:ext uri="{FF2B5EF4-FFF2-40B4-BE49-F238E27FC236}">
                  <a16:creationId xmlns="" xmlns:a16="http://schemas.microsoft.com/office/drawing/2014/main" id="{182DCABA-CC9A-4B88-8D60-2CB1DD31BA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4" y="2149"/>
              <a:ext cx="81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k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（一定）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B4B7466D-9739-44D1-8AE1-71375FC4A202}"/>
              </a:ext>
            </a:extLst>
          </p:cNvPr>
          <p:cNvGrpSpPr>
            <a:grpSpLocks/>
          </p:cNvGrpSpPr>
          <p:nvPr/>
        </p:nvGrpSpPr>
        <p:grpSpPr bwMode="auto">
          <a:xfrm>
            <a:off x="6199777" y="3444690"/>
            <a:ext cx="2368550" cy="407988"/>
            <a:chOff x="3288" y="3861"/>
            <a:chExt cx="1492" cy="257"/>
          </a:xfrm>
        </p:grpSpPr>
        <p:grpSp>
          <p:nvGrpSpPr>
            <p:cNvPr id="40" name="组合 13347">
              <a:extLst>
                <a:ext uri="{FF2B5EF4-FFF2-40B4-BE49-F238E27FC236}">
                  <a16:creationId xmlns="" xmlns:a16="http://schemas.microsoft.com/office/drawing/2014/main" id="{E779041C-CB31-4093-B6C8-6206A8C41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8" y="3866"/>
              <a:ext cx="469" cy="252"/>
              <a:chOff x="4105" y="2913"/>
              <a:chExt cx="469" cy="252"/>
            </a:xfrm>
          </p:grpSpPr>
          <p:graphicFrame>
            <p:nvGraphicFramePr>
              <p:cNvPr id="42" name="对象 13348">
                <a:extLst>
                  <a:ext uri="{FF2B5EF4-FFF2-40B4-BE49-F238E27FC236}">
                    <a16:creationId xmlns="" xmlns:a16="http://schemas.microsoft.com/office/drawing/2014/main" id="{E2800C53-2C9A-4899-AA9E-10ECC46658AD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4438" y="2947"/>
              <a:ext cx="136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02" r:id="rId5" imgW="139518" imgH="164885" progId="Equation.3">
                      <p:embed/>
                    </p:oleObj>
                  </mc:Choice>
                  <mc:Fallback>
                    <p:oleObj r:id="rId5" imgW="139518" imgH="164885" progId="Equation.3">
                      <p:embed/>
                      <p:pic>
                        <p:nvPicPr>
                          <p:cNvPr id="42" name="对象 13348">
                            <a:extLst>
                              <a:ext uri="{FF2B5EF4-FFF2-40B4-BE49-F238E27FC236}">
                                <a16:creationId xmlns="" xmlns:a16="http://schemas.microsoft.com/office/drawing/2014/main" id="{E2800C53-2C9A-4899-AA9E-10ECC46658AD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38" y="2947"/>
                            <a:ext cx="136" cy="21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对象 13349">
                <a:extLst>
                  <a:ext uri="{FF2B5EF4-FFF2-40B4-BE49-F238E27FC236}">
                    <a16:creationId xmlns="" xmlns:a16="http://schemas.microsoft.com/office/drawing/2014/main" id="{303CB996-F58A-436F-8214-3DAC4329E7F5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4105" y="2947"/>
              <a:ext cx="136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03" r:id="rId7" imgW="126725" imgH="139397" progId="Equation.3">
                      <p:embed/>
                    </p:oleObj>
                  </mc:Choice>
                  <mc:Fallback>
                    <p:oleObj r:id="rId7" imgW="126725" imgH="139397" progId="Equation.3">
                      <p:embed/>
                      <p:pic>
                        <p:nvPicPr>
                          <p:cNvPr id="43" name="对象 13349">
                            <a:extLst>
                              <a:ext uri="{FF2B5EF4-FFF2-40B4-BE49-F238E27FC236}">
                                <a16:creationId xmlns="" xmlns:a16="http://schemas.microsoft.com/office/drawing/2014/main" id="{303CB996-F58A-436F-8214-3DAC4329E7F5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05" y="2947"/>
                            <a:ext cx="136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矩形 13350">
                <a:extLst>
                  <a:ext uri="{FF2B5EF4-FFF2-40B4-BE49-F238E27FC236}">
                    <a16:creationId xmlns="" xmlns:a16="http://schemas.microsoft.com/office/drawing/2014/main" id="{C6F55907-D2A1-4043-B11E-02184E774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4" y="2913"/>
                <a:ext cx="27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</a:p>
            </p:txBody>
          </p:sp>
        </p:grpSp>
        <p:sp>
          <p:nvSpPr>
            <p:cNvPr id="41" name="文本框 13351">
              <a:extLst>
                <a:ext uri="{FF2B5EF4-FFF2-40B4-BE49-F238E27FC236}">
                  <a16:creationId xmlns="" xmlns:a16="http://schemas.microsoft.com/office/drawing/2014/main" id="{F6564C2D-5136-45F4-ABF2-15BB8779C3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8" y="3861"/>
              <a:ext cx="105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k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（一定）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85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13313">
            <a:extLst>
              <a:ext uri="{FF2B5EF4-FFF2-40B4-BE49-F238E27FC236}">
                <a16:creationId xmlns="" xmlns:a16="http://schemas.microsoft.com/office/drawing/2014/main" id="{B4123D36-9BF6-4853-8365-E5C00412D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42404"/>
            <a:ext cx="842730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一种药水是把药粉和水按照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1∶200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的质量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比配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而成的。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0BE7756-091E-4C8A-9C74-C757405CB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915566"/>
            <a:ext cx="3057962" cy="1264986"/>
          </a:xfrm>
          <a:prstGeom prst="rect">
            <a:avLst/>
          </a:prstGeom>
        </p:spPr>
      </p:pic>
      <p:sp>
        <p:nvSpPr>
          <p:cNvPr id="26" name="矩形 13313">
            <a:extLst>
              <a:ext uri="{FF2B5EF4-FFF2-40B4-BE49-F238E27FC236}">
                <a16:creationId xmlns="" xmlns:a16="http://schemas.microsoft.com/office/drawing/2014/main" id="{D703C5FD-7447-406A-9471-7965BE579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121699"/>
            <a:ext cx="779244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）分别算出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克药粉、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克药粉、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克药粉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需要加入多少克水，填在下表中。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1333BD49-90A9-42FA-96A7-2C21B9222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63923"/>
              </p:ext>
            </p:extLst>
          </p:nvPr>
        </p:nvGraphicFramePr>
        <p:xfrm>
          <a:off x="1014196" y="3342238"/>
          <a:ext cx="7115607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502779726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837134712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2372377701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4170829270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2789773039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1894936795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3010169771"/>
                    </a:ext>
                  </a:extLst>
                </a:gridCol>
                <a:gridCol w="821065">
                  <a:extLst>
                    <a:ext uri="{9D8B030D-6E8A-4147-A177-3AD203B41FA5}">
                      <a16:colId xmlns="" xmlns:a16="http://schemas.microsoft.com/office/drawing/2014/main" val="243500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药粉（克）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7736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水（克）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6606531"/>
                  </a:ext>
                </a:extLst>
              </a:tr>
            </a:tbl>
          </a:graphicData>
        </a:graphic>
      </p:graphicFrame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5CABB15-C26A-4832-9016-0086B4C4419B}"/>
              </a:ext>
            </a:extLst>
          </p:cNvPr>
          <p:cNvSpPr/>
          <p:nvPr/>
        </p:nvSpPr>
        <p:spPr>
          <a:xfrm>
            <a:off x="4171472" y="3694388"/>
            <a:ext cx="587140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E378F57-6BE8-4469-8329-621F3D086A3C}"/>
              </a:ext>
            </a:extLst>
          </p:cNvPr>
          <p:cNvSpPr/>
          <p:nvPr/>
        </p:nvSpPr>
        <p:spPr>
          <a:xfrm>
            <a:off x="4974636" y="3694388"/>
            <a:ext cx="587140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7F88513-87EC-4D0E-A8B4-45D4CE6A166E}"/>
              </a:ext>
            </a:extLst>
          </p:cNvPr>
          <p:cNvSpPr/>
          <p:nvPr/>
        </p:nvSpPr>
        <p:spPr>
          <a:xfrm>
            <a:off x="5763292" y="3691842"/>
            <a:ext cx="709004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1200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C9DD3F5-4B3A-455E-B3D3-C3D3F305E295}"/>
              </a:ext>
            </a:extLst>
          </p:cNvPr>
          <p:cNvSpPr/>
          <p:nvPr/>
        </p:nvSpPr>
        <p:spPr>
          <a:xfrm>
            <a:off x="6507951" y="3691842"/>
            <a:ext cx="709004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1600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5BCCE4A-4D1F-49A0-B0C8-1DDD75719CF4}"/>
              </a:ext>
            </a:extLst>
          </p:cNvPr>
          <p:cNvSpPr/>
          <p:nvPr/>
        </p:nvSpPr>
        <p:spPr>
          <a:xfrm>
            <a:off x="7318877" y="3691842"/>
            <a:ext cx="709004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2000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892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13313">
            <a:extLst>
              <a:ext uri="{FF2B5EF4-FFF2-40B4-BE49-F238E27FC236}">
                <a16:creationId xmlns="" xmlns:a16="http://schemas.microsoft.com/office/drawing/2014/main" id="{B4123D36-9BF6-4853-8365-E5C00412D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30791"/>
            <a:ext cx="78069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把上面的数据在方格纸上画图表示出来。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2B264234-54AF-40F8-976A-39BFF4583EFF}"/>
              </a:ext>
            </a:extLst>
          </p:cNvPr>
          <p:cNvGrpSpPr/>
          <p:nvPr/>
        </p:nvGrpSpPr>
        <p:grpSpPr>
          <a:xfrm>
            <a:off x="938406" y="987574"/>
            <a:ext cx="3268389" cy="3291881"/>
            <a:chOff x="1447627" y="1275606"/>
            <a:chExt cx="3268389" cy="3291881"/>
          </a:xfrm>
        </p:grpSpPr>
        <p:pic>
          <p:nvPicPr>
            <p:cNvPr id="45" name="图片 44">
              <a:extLst>
                <a:ext uri="{FF2B5EF4-FFF2-40B4-BE49-F238E27FC236}">
                  <a16:creationId xmlns="" xmlns:a16="http://schemas.microsoft.com/office/drawing/2014/main" id="{171099F0-B61D-4F23-BD96-E207BEBC8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7627" y="1419622"/>
              <a:ext cx="3124373" cy="3147865"/>
            </a:xfrm>
            <a:prstGeom prst="rect">
              <a:avLst/>
            </a:prstGeom>
          </p:spPr>
        </p:pic>
        <p:cxnSp>
          <p:nvCxnSpPr>
            <p:cNvPr id="9" name="直接箭头连接符 8">
              <a:extLst>
                <a:ext uri="{FF2B5EF4-FFF2-40B4-BE49-F238E27FC236}">
                  <a16:creationId xmlns="" xmlns:a16="http://schemas.microsoft.com/office/drawing/2014/main" id="{B24601F6-1DD3-47E1-BF41-0AC6BEC21386}"/>
                </a:ext>
              </a:extLst>
            </p:cNvPr>
            <p:cNvCxnSpPr>
              <a:cxnSpLocks/>
            </p:cNvCxnSpPr>
            <p:nvPr/>
          </p:nvCxnSpPr>
          <p:spPr>
            <a:xfrm>
              <a:off x="1447627" y="4536514"/>
              <a:ext cx="326838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接箭头连接符 45">
              <a:extLst>
                <a:ext uri="{FF2B5EF4-FFF2-40B4-BE49-F238E27FC236}">
                  <a16:creationId xmlns="" xmlns:a16="http://schemas.microsoft.com/office/drawing/2014/main" id="{A92D5894-C181-4CCB-A548-F15099E87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160" y="1275606"/>
              <a:ext cx="0" cy="32918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6423DA-930B-41BF-8ECE-10B059FB7141}"/>
              </a:ext>
            </a:extLst>
          </p:cNvPr>
          <p:cNvGrpSpPr/>
          <p:nvPr/>
        </p:nvGrpSpPr>
        <p:grpSpPr>
          <a:xfrm>
            <a:off x="467544" y="1026360"/>
            <a:ext cx="3792457" cy="3505738"/>
            <a:chOff x="940319" y="1250069"/>
            <a:chExt cx="3792457" cy="3505738"/>
          </a:xfrm>
        </p:grpSpPr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C5E43197-E457-4214-90CE-AF867849328B}"/>
                </a:ext>
              </a:extLst>
            </p:cNvPr>
            <p:cNvSpPr/>
            <p:nvPr/>
          </p:nvSpPr>
          <p:spPr>
            <a:xfrm>
              <a:off x="1277247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FD53E677-10E7-4B1A-9630-A34A7FC89131}"/>
                </a:ext>
              </a:extLst>
            </p:cNvPr>
            <p:cNvSpPr/>
            <p:nvPr/>
          </p:nvSpPr>
          <p:spPr>
            <a:xfrm>
              <a:off x="1545115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733ADE5D-B4B6-466A-B217-C2D2CB477151}"/>
                </a:ext>
              </a:extLst>
            </p:cNvPr>
            <p:cNvSpPr/>
            <p:nvPr/>
          </p:nvSpPr>
          <p:spPr>
            <a:xfrm>
              <a:off x="1812982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6969BE8A-D57D-4ACD-B97C-A1E7CEAB1994}"/>
                </a:ext>
              </a:extLst>
            </p:cNvPr>
            <p:cNvSpPr/>
            <p:nvPr/>
          </p:nvSpPr>
          <p:spPr>
            <a:xfrm>
              <a:off x="2033968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CFFF94E7-75CD-44F8-BBBD-48FD8A167F67}"/>
                </a:ext>
              </a:extLst>
            </p:cNvPr>
            <p:cNvSpPr/>
            <p:nvPr/>
          </p:nvSpPr>
          <p:spPr>
            <a:xfrm>
              <a:off x="2249959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64CD8E62-6E40-4317-9C3B-3A64F8E3E245}"/>
                </a:ext>
              </a:extLst>
            </p:cNvPr>
            <p:cNvSpPr/>
            <p:nvPr/>
          </p:nvSpPr>
          <p:spPr>
            <a:xfrm>
              <a:off x="2510294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947F3402-861F-45E1-A5F0-F58209078600}"/>
                </a:ext>
              </a:extLst>
            </p:cNvPr>
            <p:cNvSpPr/>
            <p:nvPr/>
          </p:nvSpPr>
          <p:spPr>
            <a:xfrm>
              <a:off x="2717742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D69FB4B4-13AF-47E4-B8FB-5921FA02A67E}"/>
                </a:ext>
              </a:extLst>
            </p:cNvPr>
            <p:cNvSpPr/>
            <p:nvPr/>
          </p:nvSpPr>
          <p:spPr>
            <a:xfrm>
              <a:off x="2965834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E995FEA6-CFE1-416A-A7DB-D0F361BC0080}"/>
                </a:ext>
              </a:extLst>
            </p:cNvPr>
            <p:cNvSpPr/>
            <p:nvPr/>
          </p:nvSpPr>
          <p:spPr>
            <a:xfrm>
              <a:off x="3182832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9E677C4C-8BB7-4C4E-B1C0-10BD9D649CDE}"/>
                </a:ext>
              </a:extLst>
            </p:cNvPr>
            <p:cNvSpPr/>
            <p:nvPr/>
          </p:nvSpPr>
          <p:spPr>
            <a:xfrm>
              <a:off x="3421374" y="4485155"/>
              <a:ext cx="26786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425656F0-693C-4687-BC88-79042F1BFFD6}"/>
                </a:ext>
              </a:extLst>
            </p:cNvPr>
            <p:cNvSpPr/>
            <p:nvPr/>
          </p:nvSpPr>
          <p:spPr>
            <a:xfrm>
              <a:off x="3653501" y="4485155"/>
              <a:ext cx="397104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</a:p>
          </p:txBody>
        </p:sp>
        <p:sp>
          <p:nvSpPr>
            <p:cNvPr id="58" name="矩形 57">
              <a:extLst>
                <a:ext uri="{FF2B5EF4-FFF2-40B4-BE49-F238E27FC236}">
                  <a16:creationId xmlns="" xmlns:a16="http://schemas.microsoft.com/office/drawing/2014/main" id="{9D9B72CF-3CD8-4F2F-857C-54152C12F6BC}"/>
                </a:ext>
              </a:extLst>
            </p:cNvPr>
            <p:cNvSpPr/>
            <p:nvPr/>
          </p:nvSpPr>
          <p:spPr>
            <a:xfrm>
              <a:off x="3877464" y="4485155"/>
              <a:ext cx="353994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676A37FD-3FCA-44DD-9EFC-1D7E5CAF8EDC}"/>
                </a:ext>
              </a:extLst>
            </p:cNvPr>
            <p:cNvSpPr/>
            <p:nvPr/>
          </p:nvSpPr>
          <p:spPr>
            <a:xfrm>
              <a:off x="4136393" y="4485155"/>
              <a:ext cx="340976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</a:p>
          </p:txBody>
        </p:sp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70EA9EA6-8047-4C05-9508-536C6C43C5BE}"/>
                </a:ext>
              </a:extLst>
            </p:cNvPr>
            <p:cNvSpPr/>
            <p:nvPr/>
          </p:nvSpPr>
          <p:spPr>
            <a:xfrm>
              <a:off x="4396922" y="4485155"/>
              <a:ext cx="335854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10AF051B-C17E-4881-8730-77C932D1FB91}"/>
                </a:ext>
              </a:extLst>
            </p:cNvPr>
            <p:cNvSpPr/>
            <p:nvPr/>
          </p:nvSpPr>
          <p:spPr>
            <a:xfrm>
              <a:off x="1001604" y="4114436"/>
              <a:ext cx="45330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A0752535-9F51-4129-A956-3EF74B65EB0B}"/>
                </a:ext>
              </a:extLst>
            </p:cNvPr>
            <p:cNvSpPr/>
            <p:nvPr/>
          </p:nvSpPr>
          <p:spPr>
            <a:xfrm>
              <a:off x="1003773" y="3867964"/>
              <a:ext cx="45330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400</a:t>
              </a:r>
            </a:p>
          </p:txBody>
        </p: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9B6E20BB-0B34-4223-96E5-DD7F62FD92A9}"/>
                </a:ext>
              </a:extLst>
            </p:cNvPr>
            <p:cNvSpPr/>
            <p:nvPr/>
          </p:nvSpPr>
          <p:spPr>
            <a:xfrm>
              <a:off x="1005942" y="3616555"/>
              <a:ext cx="45330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600</a:t>
              </a:r>
            </a:p>
          </p:txBody>
        </p:sp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34D3B4E8-5F28-4547-82C1-8C08C9FB4B0F}"/>
                </a:ext>
              </a:extLst>
            </p:cNvPr>
            <p:cNvSpPr/>
            <p:nvPr/>
          </p:nvSpPr>
          <p:spPr>
            <a:xfrm>
              <a:off x="1008111" y="3385509"/>
              <a:ext cx="453308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800</a:t>
              </a:r>
            </a:p>
          </p:txBody>
        </p:sp>
        <p:sp>
          <p:nvSpPr>
            <p:cNvPr id="69" name="矩形 68">
              <a:extLst>
                <a:ext uri="{FF2B5EF4-FFF2-40B4-BE49-F238E27FC236}">
                  <a16:creationId xmlns="" xmlns:a16="http://schemas.microsoft.com/office/drawing/2014/main" id="{CD16A18F-4906-43C4-9FAD-81A0DB867840}"/>
                </a:ext>
              </a:extLst>
            </p:cNvPr>
            <p:cNvSpPr/>
            <p:nvPr/>
          </p:nvSpPr>
          <p:spPr>
            <a:xfrm>
              <a:off x="940319" y="3138757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</a:p>
          </p:txBody>
        </p:sp>
        <p:sp>
          <p:nvSpPr>
            <p:cNvPr id="70" name="矩形 69">
              <a:extLst>
                <a:ext uri="{FF2B5EF4-FFF2-40B4-BE49-F238E27FC236}">
                  <a16:creationId xmlns="" xmlns:a16="http://schemas.microsoft.com/office/drawing/2014/main" id="{97D74A3B-DBBD-406E-9BF2-0EC598D596DC}"/>
                </a:ext>
              </a:extLst>
            </p:cNvPr>
            <p:cNvSpPr/>
            <p:nvPr/>
          </p:nvSpPr>
          <p:spPr>
            <a:xfrm>
              <a:off x="940319" y="2903054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1200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="" xmlns:a16="http://schemas.microsoft.com/office/drawing/2014/main" id="{C1F817E1-B650-442F-84FF-A6BE1096B7BC}"/>
                </a:ext>
              </a:extLst>
            </p:cNvPr>
            <p:cNvSpPr/>
            <p:nvPr/>
          </p:nvSpPr>
          <p:spPr>
            <a:xfrm>
              <a:off x="940319" y="2450764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1600</a:t>
              </a:r>
            </a:p>
          </p:txBody>
        </p:sp>
        <p:sp>
          <p:nvSpPr>
            <p:cNvPr id="72" name="矩形 71">
              <a:extLst>
                <a:ext uri="{FF2B5EF4-FFF2-40B4-BE49-F238E27FC236}">
                  <a16:creationId xmlns="" xmlns:a16="http://schemas.microsoft.com/office/drawing/2014/main" id="{811AC8CE-F37C-4B23-8BC2-779A6895FA2A}"/>
                </a:ext>
              </a:extLst>
            </p:cNvPr>
            <p:cNvSpPr/>
            <p:nvPr/>
          </p:nvSpPr>
          <p:spPr>
            <a:xfrm>
              <a:off x="940319" y="2677362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1400</a:t>
              </a:r>
            </a:p>
          </p:txBody>
        </p:sp>
        <p:sp>
          <p:nvSpPr>
            <p:cNvPr id="73" name="矩形 72">
              <a:extLst>
                <a:ext uri="{FF2B5EF4-FFF2-40B4-BE49-F238E27FC236}">
                  <a16:creationId xmlns="" xmlns:a16="http://schemas.microsoft.com/office/drawing/2014/main" id="{B5B3EF7F-F572-427A-98DA-7194D7213C8A}"/>
                </a:ext>
              </a:extLst>
            </p:cNvPr>
            <p:cNvSpPr/>
            <p:nvPr/>
          </p:nvSpPr>
          <p:spPr>
            <a:xfrm>
              <a:off x="940319" y="2183617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1800</a:t>
              </a:r>
            </a:p>
          </p:txBody>
        </p:sp>
        <p:sp>
          <p:nvSpPr>
            <p:cNvPr id="74" name="矩形 73">
              <a:extLst>
                <a:ext uri="{FF2B5EF4-FFF2-40B4-BE49-F238E27FC236}">
                  <a16:creationId xmlns="" xmlns:a16="http://schemas.microsoft.com/office/drawing/2014/main" id="{6E100161-FA83-4CB0-98F0-272F754411F8}"/>
                </a:ext>
              </a:extLst>
            </p:cNvPr>
            <p:cNvSpPr/>
            <p:nvPr/>
          </p:nvSpPr>
          <p:spPr>
            <a:xfrm>
              <a:off x="940319" y="1948150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2000</a:t>
              </a:r>
            </a:p>
          </p:txBody>
        </p:sp>
        <p:sp>
          <p:nvSpPr>
            <p:cNvPr id="75" name="矩形 74">
              <a:extLst>
                <a:ext uri="{FF2B5EF4-FFF2-40B4-BE49-F238E27FC236}">
                  <a16:creationId xmlns="" xmlns:a16="http://schemas.microsoft.com/office/drawing/2014/main" id="{62E8718B-0E01-4D21-813B-995C1281E7F3}"/>
                </a:ext>
              </a:extLst>
            </p:cNvPr>
            <p:cNvSpPr/>
            <p:nvPr/>
          </p:nvSpPr>
          <p:spPr>
            <a:xfrm>
              <a:off x="940319" y="1722222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2200</a:t>
              </a:r>
            </a:p>
          </p:txBody>
        </p:sp>
        <p:sp>
          <p:nvSpPr>
            <p:cNvPr id="76" name="矩形 75">
              <a:extLst>
                <a:ext uri="{FF2B5EF4-FFF2-40B4-BE49-F238E27FC236}">
                  <a16:creationId xmlns="" xmlns:a16="http://schemas.microsoft.com/office/drawing/2014/main" id="{6B0F0382-21BF-4287-909B-5EC546509A41}"/>
                </a:ext>
              </a:extLst>
            </p:cNvPr>
            <p:cNvSpPr/>
            <p:nvPr/>
          </p:nvSpPr>
          <p:spPr>
            <a:xfrm>
              <a:off x="940319" y="1485853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2400</a:t>
              </a:r>
            </a:p>
          </p:txBody>
        </p:sp>
        <p:sp>
          <p:nvSpPr>
            <p:cNvPr id="77" name="矩形 76">
              <a:extLst>
                <a:ext uri="{FF2B5EF4-FFF2-40B4-BE49-F238E27FC236}">
                  <a16:creationId xmlns="" xmlns:a16="http://schemas.microsoft.com/office/drawing/2014/main" id="{D5AA700A-F532-4EAD-8F65-1421D8F78133}"/>
                </a:ext>
              </a:extLst>
            </p:cNvPr>
            <p:cNvSpPr/>
            <p:nvPr/>
          </p:nvSpPr>
          <p:spPr>
            <a:xfrm>
              <a:off x="940319" y="1250069"/>
              <a:ext cx="567000" cy="270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defTabSz="685800">
                <a:lnSpc>
                  <a:spcPct val="110000"/>
                </a:lnSpc>
                <a:spcBef>
                  <a:spcPts val="450"/>
                </a:spcBef>
                <a:buClr>
                  <a:srgbClr val="BBE0E3"/>
                </a:buClr>
                <a:buSzPct val="80000"/>
              </a:pPr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2600</a:t>
              </a:r>
            </a:p>
          </p:txBody>
        </p:sp>
      </p:grp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1D0AAD66-002A-4C64-AF77-B928619CB2D3}"/>
              </a:ext>
            </a:extLst>
          </p:cNvPr>
          <p:cNvSpPr/>
          <p:nvPr/>
        </p:nvSpPr>
        <p:spPr>
          <a:xfrm>
            <a:off x="1183414" y="399583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>
            <a:extLst>
              <a:ext uri="{FF2B5EF4-FFF2-40B4-BE49-F238E27FC236}">
                <a16:creationId xmlns="" xmlns:a16="http://schemas.microsoft.com/office/drawing/2014/main" id="{F63871A5-B938-4260-B706-0E06A6DC16C7}"/>
              </a:ext>
            </a:extLst>
          </p:cNvPr>
          <p:cNvSpPr/>
          <p:nvPr/>
        </p:nvSpPr>
        <p:spPr>
          <a:xfrm>
            <a:off x="1416982" y="373386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="" xmlns:a16="http://schemas.microsoft.com/office/drawing/2014/main" id="{671199B5-80CB-41C7-8FCC-BAE48B8B746C}"/>
              </a:ext>
            </a:extLst>
          </p:cNvPr>
          <p:cNvSpPr/>
          <p:nvPr/>
        </p:nvSpPr>
        <p:spPr>
          <a:xfrm>
            <a:off x="1901550" y="327426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>
            <a:extLst>
              <a:ext uri="{FF2B5EF4-FFF2-40B4-BE49-F238E27FC236}">
                <a16:creationId xmlns="" xmlns:a16="http://schemas.microsoft.com/office/drawing/2014/main" id="{0D2615C1-459D-4B70-B2B1-E93070E9CD89}"/>
              </a:ext>
            </a:extLst>
          </p:cNvPr>
          <p:cNvSpPr/>
          <p:nvPr/>
        </p:nvSpPr>
        <p:spPr>
          <a:xfrm>
            <a:off x="2373449" y="279181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="" xmlns:a16="http://schemas.microsoft.com/office/drawing/2014/main" id="{A3A4D9F8-9F20-416E-8042-910D87E4DFC4}"/>
              </a:ext>
            </a:extLst>
          </p:cNvPr>
          <p:cNvSpPr/>
          <p:nvPr/>
        </p:nvSpPr>
        <p:spPr>
          <a:xfrm>
            <a:off x="2834054" y="231666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="" xmlns:a16="http://schemas.microsoft.com/office/drawing/2014/main" id="{8794EC5D-7305-4748-A986-2F7C098F0FEA}"/>
              </a:ext>
            </a:extLst>
          </p:cNvPr>
          <p:cNvSpPr/>
          <p:nvPr/>
        </p:nvSpPr>
        <p:spPr>
          <a:xfrm>
            <a:off x="3333559" y="184016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3" name="直接连接符 82">
            <a:extLst>
              <a:ext uri="{FF2B5EF4-FFF2-40B4-BE49-F238E27FC236}">
                <a16:creationId xmlns="" xmlns:a16="http://schemas.microsoft.com/office/drawing/2014/main" id="{7B675614-40CF-4806-8AF8-12951970ABCC}"/>
              </a:ext>
            </a:extLst>
          </p:cNvPr>
          <p:cNvCxnSpPr>
            <a:cxnSpLocks/>
          </p:cNvCxnSpPr>
          <p:nvPr/>
        </p:nvCxnSpPr>
        <p:spPr>
          <a:xfrm flipV="1">
            <a:off x="963040" y="1158885"/>
            <a:ext cx="3099739" cy="308238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13313">
            <a:extLst>
              <a:ext uri="{FF2B5EF4-FFF2-40B4-BE49-F238E27FC236}">
                <a16:creationId xmlns="" xmlns:a16="http://schemas.microsoft.com/office/drawing/2014/main" id="{35987A4D-B2A1-4BB6-882D-15F03692F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1" y="1131590"/>
            <a:ext cx="38408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克药粉配制药水，需加水多少克？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矩形 13313">
            <a:extLst>
              <a:ext uri="{FF2B5EF4-FFF2-40B4-BE49-F238E27FC236}">
                <a16:creationId xmlns="" xmlns:a16="http://schemas.microsoft.com/office/drawing/2014/main" id="{1DE2E05A-0E02-45F4-A73E-8096B3E40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1287" y="2759668"/>
            <a:ext cx="38408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）要把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千克水配成药水，需要药粉多少克？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="" xmlns:a16="http://schemas.microsoft.com/office/drawing/2014/main" id="{263ED033-0EF2-42AC-BAD1-DA47E2E9BE23}"/>
              </a:ext>
            </a:extLst>
          </p:cNvPr>
          <p:cNvCxnSpPr>
            <a:cxnSpLocks/>
          </p:cNvCxnSpPr>
          <p:nvPr/>
        </p:nvCxnSpPr>
        <p:spPr>
          <a:xfrm flipV="1">
            <a:off x="3814136" y="1397470"/>
            <a:ext cx="0" cy="28230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>
            <a:extLst>
              <a:ext uri="{FF2B5EF4-FFF2-40B4-BE49-F238E27FC236}">
                <a16:creationId xmlns="" xmlns:a16="http://schemas.microsoft.com/office/drawing/2014/main" id="{CDA40C84-06C8-4068-A665-902F205A7D55}"/>
              </a:ext>
            </a:extLst>
          </p:cNvPr>
          <p:cNvCxnSpPr>
            <a:cxnSpLocks/>
          </p:cNvCxnSpPr>
          <p:nvPr/>
        </p:nvCxnSpPr>
        <p:spPr>
          <a:xfrm flipH="1" flipV="1">
            <a:off x="921306" y="1397470"/>
            <a:ext cx="2892830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13313">
            <a:extLst>
              <a:ext uri="{FF2B5EF4-FFF2-40B4-BE49-F238E27FC236}">
                <a16:creationId xmlns="" xmlns:a16="http://schemas.microsoft.com/office/drawing/2014/main" id="{683713B1-FE99-46AD-A694-5A3161FCE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09" y="1956777"/>
            <a:ext cx="38408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克药粉配制药水，需加水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8" name="直接箭头连接符 87">
            <a:extLst>
              <a:ext uri="{FF2B5EF4-FFF2-40B4-BE49-F238E27FC236}">
                <a16:creationId xmlns="" xmlns:a16="http://schemas.microsoft.com/office/drawing/2014/main" id="{A059729F-472F-4486-BB2D-1CC9F77EDC9D}"/>
              </a:ext>
            </a:extLst>
          </p:cNvPr>
          <p:cNvCxnSpPr>
            <a:cxnSpLocks/>
          </p:cNvCxnSpPr>
          <p:nvPr/>
        </p:nvCxnSpPr>
        <p:spPr>
          <a:xfrm>
            <a:off x="921167" y="1296125"/>
            <a:ext cx="303111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>
            <a:extLst>
              <a:ext uri="{FF2B5EF4-FFF2-40B4-BE49-F238E27FC236}">
                <a16:creationId xmlns="" xmlns:a16="http://schemas.microsoft.com/office/drawing/2014/main" id="{214EB38C-A977-402B-A7A0-33A274385DF8}"/>
              </a:ext>
            </a:extLst>
          </p:cNvPr>
          <p:cNvCxnSpPr>
            <a:cxnSpLocks/>
          </p:cNvCxnSpPr>
          <p:nvPr/>
        </p:nvCxnSpPr>
        <p:spPr>
          <a:xfrm>
            <a:off x="3934254" y="1309088"/>
            <a:ext cx="12651" cy="29393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13313">
            <a:extLst>
              <a:ext uri="{FF2B5EF4-FFF2-40B4-BE49-F238E27FC236}">
                <a16:creationId xmlns="" xmlns:a16="http://schemas.microsoft.com/office/drawing/2014/main" id="{12EF9F57-FC4D-44D9-81B0-B7F5900FD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1617" y="3540953"/>
            <a:ext cx="38408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答：要把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千克水配成药水，需要药粉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90" name="图片 8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0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/>
      <p:bldP spid="85" grpId="0"/>
      <p:bldP spid="87" grpId="0"/>
      <p:bldP spid="94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1857</Words>
  <Application>Microsoft Office PowerPoint</Application>
  <PresentationFormat>全屏显示(16:9)</PresentationFormat>
  <Paragraphs>302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楷体</vt:lpstr>
      <vt:lpstr>Calibri</vt:lpstr>
      <vt:lpstr>黑体</vt:lpstr>
      <vt:lpstr>幼圆</vt:lpstr>
      <vt:lpstr>Cambria Math</vt:lpstr>
      <vt:lpstr>Wingdings</vt:lpstr>
      <vt:lpstr>Times New Roman</vt:lpstr>
      <vt:lpstr>1_Office 主题</vt:lpstr>
      <vt:lpstr>2_Office 主题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2018-11-01T04:43:47Z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